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5"/>
  </p:notesMasterIdLst>
  <p:handoutMasterIdLst>
    <p:handoutMasterId r:id="rId6"/>
  </p:handoutMasterIdLst>
  <p:sldIdLst>
    <p:sldId id="269" r:id="rId2"/>
    <p:sldId id="273" r:id="rId3"/>
    <p:sldId id="340" r:id="rId4"/>
  </p:sldIdLst>
  <p:sldSz cx="12192000" cy="6858000"/>
  <p:notesSz cx="6886575" cy="9804400"/>
  <p:defaultTextStyle>
    <a:defPPr>
      <a:defRPr lang="en-US"/>
    </a:defPPr>
    <a:lvl1pPr marL="0" algn="l" defTabSz="1038739" rtl="0" eaLnBrk="1" latinLnBrk="0" hangingPunct="1">
      <a:defRPr sz="2045" kern="1200">
        <a:solidFill>
          <a:schemeClr val="tx1"/>
        </a:solidFill>
        <a:latin typeface="+mn-lt"/>
        <a:ea typeface="+mn-ea"/>
        <a:cs typeface="+mn-cs"/>
      </a:defRPr>
    </a:lvl1pPr>
    <a:lvl2pPr marL="519371" algn="l" defTabSz="1038739" rtl="0" eaLnBrk="1" latinLnBrk="0" hangingPunct="1">
      <a:defRPr sz="2045" kern="1200">
        <a:solidFill>
          <a:schemeClr val="tx1"/>
        </a:solidFill>
        <a:latin typeface="+mn-lt"/>
        <a:ea typeface="+mn-ea"/>
        <a:cs typeface="+mn-cs"/>
      </a:defRPr>
    </a:lvl2pPr>
    <a:lvl3pPr marL="1038739" algn="l" defTabSz="1038739" rtl="0" eaLnBrk="1" latinLnBrk="0" hangingPunct="1">
      <a:defRPr sz="2045" kern="1200">
        <a:solidFill>
          <a:schemeClr val="tx1"/>
        </a:solidFill>
        <a:latin typeface="+mn-lt"/>
        <a:ea typeface="+mn-ea"/>
        <a:cs typeface="+mn-cs"/>
      </a:defRPr>
    </a:lvl3pPr>
    <a:lvl4pPr marL="1558110" algn="l" defTabSz="1038739" rtl="0" eaLnBrk="1" latinLnBrk="0" hangingPunct="1">
      <a:defRPr sz="2045" kern="1200">
        <a:solidFill>
          <a:schemeClr val="tx1"/>
        </a:solidFill>
        <a:latin typeface="+mn-lt"/>
        <a:ea typeface="+mn-ea"/>
        <a:cs typeface="+mn-cs"/>
      </a:defRPr>
    </a:lvl4pPr>
    <a:lvl5pPr marL="2077480" algn="l" defTabSz="1038739" rtl="0" eaLnBrk="1" latinLnBrk="0" hangingPunct="1">
      <a:defRPr sz="2045" kern="1200">
        <a:solidFill>
          <a:schemeClr val="tx1"/>
        </a:solidFill>
        <a:latin typeface="+mn-lt"/>
        <a:ea typeface="+mn-ea"/>
        <a:cs typeface="+mn-cs"/>
      </a:defRPr>
    </a:lvl5pPr>
    <a:lvl6pPr marL="2596850" algn="l" defTabSz="1038739" rtl="0" eaLnBrk="1" latinLnBrk="0" hangingPunct="1">
      <a:defRPr sz="2045" kern="1200">
        <a:solidFill>
          <a:schemeClr val="tx1"/>
        </a:solidFill>
        <a:latin typeface="+mn-lt"/>
        <a:ea typeface="+mn-ea"/>
        <a:cs typeface="+mn-cs"/>
      </a:defRPr>
    </a:lvl6pPr>
    <a:lvl7pPr marL="3116219" algn="l" defTabSz="1038739" rtl="0" eaLnBrk="1" latinLnBrk="0" hangingPunct="1">
      <a:defRPr sz="2045" kern="1200">
        <a:solidFill>
          <a:schemeClr val="tx1"/>
        </a:solidFill>
        <a:latin typeface="+mn-lt"/>
        <a:ea typeface="+mn-ea"/>
        <a:cs typeface="+mn-cs"/>
      </a:defRPr>
    </a:lvl7pPr>
    <a:lvl8pPr marL="3635589" algn="l" defTabSz="1038739" rtl="0" eaLnBrk="1" latinLnBrk="0" hangingPunct="1">
      <a:defRPr sz="2045" kern="1200">
        <a:solidFill>
          <a:schemeClr val="tx1"/>
        </a:solidFill>
        <a:latin typeface="+mn-lt"/>
        <a:ea typeface="+mn-ea"/>
        <a:cs typeface="+mn-cs"/>
      </a:defRPr>
    </a:lvl8pPr>
    <a:lvl9pPr marL="4154960" algn="l" defTabSz="1038739" rtl="0" eaLnBrk="1" latinLnBrk="0" hangingPunct="1">
      <a:defRPr sz="204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ws, Brady 5693" initials="AB5" lastIdx="7" clrIdx="0">
    <p:extLst>
      <p:ext uri="{19B8F6BF-5375-455C-9EA6-DF929625EA0E}">
        <p15:presenceInfo xmlns:p15="http://schemas.microsoft.com/office/powerpoint/2012/main" userId="Andrews, Brady 569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7B1"/>
    <a:srgbClr val="CFEFFB"/>
    <a:srgbClr val="D9D9D9"/>
    <a:srgbClr val="FBD599"/>
    <a:srgbClr val="99D5BE"/>
    <a:srgbClr val="EAEAF7"/>
    <a:srgbClr val="28FFA9"/>
    <a:srgbClr val="2A2A6A"/>
    <a:srgbClr val="4D4D4D"/>
    <a:srgbClr val="FDF0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4" autoAdjust="0"/>
    <p:restoredTop sz="92150" autoAdjust="0"/>
  </p:normalViewPr>
  <p:slideViewPr>
    <p:cSldViewPr snapToGrid="0">
      <p:cViewPr varScale="1">
        <p:scale>
          <a:sx n="106" d="100"/>
          <a:sy n="106" d="100"/>
        </p:scale>
        <p:origin x="828" y="108"/>
      </p:cViewPr>
      <p:guideLst>
        <p:guide orient="horz" pos="218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04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0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2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84182" cy="4919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0799" y="2"/>
            <a:ext cx="2984182" cy="4919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3632B-94F9-47A6-BCB9-B7A398028D4E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312479"/>
            <a:ext cx="2984182" cy="4919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0799" y="9312479"/>
            <a:ext cx="2984182" cy="4919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894FD-9107-459E-814C-FA282AD42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758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84182" cy="4919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0799" y="2"/>
            <a:ext cx="2984182" cy="4919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B6A99-4857-45E5-A90F-9F3DDF65B596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03238" y="1225550"/>
            <a:ext cx="5880100" cy="3308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658" y="4718369"/>
            <a:ext cx="5509260" cy="386048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312479"/>
            <a:ext cx="2984182" cy="4919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0799" y="9312479"/>
            <a:ext cx="2984182" cy="4919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0A26D-8FD8-488D-A294-FC3E7EB92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828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8739" rtl="0" eaLnBrk="1" latinLnBrk="0" hangingPunct="1">
      <a:defRPr sz="1364" kern="1200">
        <a:solidFill>
          <a:schemeClr val="tx1"/>
        </a:solidFill>
        <a:latin typeface="+mn-lt"/>
        <a:ea typeface="+mn-ea"/>
        <a:cs typeface="+mn-cs"/>
      </a:defRPr>
    </a:lvl1pPr>
    <a:lvl2pPr marL="519371" algn="l" defTabSz="1038739" rtl="0" eaLnBrk="1" latinLnBrk="0" hangingPunct="1">
      <a:defRPr sz="1364" kern="1200">
        <a:solidFill>
          <a:schemeClr val="tx1"/>
        </a:solidFill>
        <a:latin typeface="+mn-lt"/>
        <a:ea typeface="+mn-ea"/>
        <a:cs typeface="+mn-cs"/>
      </a:defRPr>
    </a:lvl2pPr>
    <a:lvl3pPr marL="1038739" algn="l" defTabSz="1038739" rtl="0" eaLnBrk="1" latinLnBrk="0" hangingPunct="1">
      <a:defRPr sz="1364" kern="1200">
        <a:solidFill>
          <a:schemeClr val="tx1"/>
        </a:solidFill>
        <a:latin typeface="+mn-lt"/>
        <a:ea typeface="+mn-ea"/>
        <a:cs typeface="+mn-cs"/>
      </a:defRPr>
    </a:lvl3pPr>
    <a:lvl4pPr marL="1558110" algn="l" defTabSz="1038739" rtl="0" eaLnBrk="1" latinLnBrk="0" hangingPunct="1">
      <a:defRPr sz="1364" kern="1200">
        <a:solidFill>
          <a:schemeClr val="tx1"/>
        </a:solidFill>
        <a:latin typeface="+mn-lt"/>
        <a:ea typeface="+mn-ea"/>
        <a:cs typeface="+mn-cs"/>
      </a:defRPr>
    </a:lvl4pPr>
    <a:lvl5pPr marL="2077480" algn="l" defTabSz="1038739" rtl="0" eaLnBrk="1" latinLnBrk="0" hangingPunct="1">
      <a:defRPr sz="1364" kern="1200">
        <a:solidFill>
          <a:schemeClr val="tx1"/>
        </a:solidFill>
        <a:latin typeface="+mn-lt"/>
        <a:ea typeface="+mn-ea"/>
        <a:cs typeface="+mn-cs"/>
      </a:defRPr>
    </a:lvl5pPr>
    <a:lvl6pPr marL="2596850" algn="l" defTabSz="1038739" rtl="0" eaLnBrk="1" latinLnBrk="0" hangingPunct="1">
      <a:defRPr sz="1364" kern="1200">
        <a:solidFill>
          <a:schemeClr val="tx1"/>
        </a:solidFill>
        <a:latin typeface="+mn-lt"/>
        <a:ea typeface="+mn-ea"/>
        <a:cs typeface="+mn-cs"/>
      </a:defRPr>
    </a:lvl6pPr>
    <a:lvl7pPr marL="3116219" algn="l" defTabSz="1038739" rtl="0" eaLnBrk="1" latinLnBrk="0" hangingPunct="1">
      <a:defRPr sz="1364" kern="1200">
        <a:solidFill>
          <a:schemeClr val="tx1"/>
        </a:solidFill>
        <a:latin typeface="+mn-lt"/>
        <a:ea typeface="+mn-ea"/>
        <a:cs typeface="+mn-cs"/>
      </a:defRPr>
    </a:lvl7pPr>
    <a:lvl8pPr marL="3635589" algn="l" defTabSz="1038739" rtl="0" eaLnBrk="1" latinLnBrk="0" hangingPunct="1">
      <a:defRPr sz="1364" kern="1200">
        <a:solidFill>
          <a:schemeClr val="tx1"/>
        </a:solidFill>
        <a:latin typeface="+mn-lt"/>
        <a:ea typeface="+mn-ea"/>
        <a:cs typeface="+mn-cs"/>
      </a:defRPr>
    </a:lvl8pPr>
    <a:lvl9pPr marL="4154960" algn="l" defTabSz="1038739" rtl="0" eaLnBrk="1" latinLnBrk="0" hangingPunct="1">
      <a:defRPr sz="136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0A26D-8FD8-488D-A294-FC3E7EB9278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872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chart" Target="../charts/chart1.xml"/><Relationship Id="rId11" Type="http://schemas.microsoft.com/office/2007/relationships/hdphoto" Target="../media/hdphoto3.wdp"/><Relationship Id="rId5" Type="http://schemas.openxmlformats.org/officeDocument/2006/relationships/image" Target="../media/image6.pn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microsoft.com/office/2007/relationships/hdphoto" Target="../media/hdphoto2.wdp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03A5-280D-4F1F-B9E3-B08235181168}" type="datetime1">
              <a:rPr lang="en-US" smtClean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GSC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47DA-72A6-4159-9FC8-9DC6D17E36C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911013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03A5-280D-4F1F-B9E3-B08235181168}" type="datetime1">
              <a:rPr lang="en-US" smtClean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GSC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47DA-72A6-4159-9FC8-9DC6D17E36C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17843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03A5-280D-4F1F-B9E3-B08235181168}" type="datetime1">
              <a:rPr lang="en-US" smtClean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GSC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47DA-72A6-4159-9FC8-9DC6D17E36C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932658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spond and Reas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9993"/>
            <a:ext cx="12192000" cy="616897"/>
          </a:xfrm>
          <a:prstGeom prst="rect">
            <a:avLst/>
          </a:prstGeom>
          <a:gradFill flip="none" rotWithShape="1">
            <a:gsLst>
              <a:gs pos="21000">
                <a:srgbClr val="05073F"/>
              </a:gs>
              <a:gs pos="76000">
                <a:schemeClr val="accent1">
                  <a:lumMod val="45000"/>
                  <a:lumOff val="55000"/>
                </a:schemeClr>
              </a:gs>
              <a:gs pos="87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27416" y="87871"/>
            <a:ext cx="10515600" cy="42116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Insert Title</a:t>
            </a:r>
          </a:p>
        </p:txBody>
      </p:sp>
      <p:pic>
        <p:nvPicPr>
          <p:cNvPr id="13" name="Picture 12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27" b="11368"/>
          <a:stretch/>
        </p:blipFill>
        <p:spPr bwMode="auto">
          <a:xfrm>
            <a:off x="4" y="-9557"/>
            <a:ext cx="1070400" cy="61602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597784"/>
            <a:ext cx="12192000" cy="106984"/>
          </a:xfrm>
          <a:prstGeom prst="rect">
            <a:avLst/>
          </a:prstGeom>
          <a:gradFill flip="none" rotWithShape="1">
            <a:gsLst>
              <a:gs pos="21000">
                <a:srgbClr val="FBD599"/>
              </a:gs>
              <a:gs pos="56000">
                <a:srgbClr val="FBD599"/>
              </a:gs>
              <a:gs pos="87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82179" y="6505624"/>
            <a:ext cx="4114800" cy="262992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GB" dirty="0"/>
              <a:t>INSERT GSC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33428" y="6505635"/>
            <a:ext cx="552136" cy="262991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5F447DA-72A6-4159-9FC8-9DC6D17E36C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94" b="14571"/>
          <a:stretch/>
        </p:blipFill>
        <p:spPr>
          <a:xfrm>
            <a:off x="10582164" y="0"/>
            <a:ext cx="1508609" cy="6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523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ffective and Effic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9993"/>
            <a:ext cx="12192000" cy="616897"/>
          </a:xfrm>
          <a:prstGeom prst="rect">
            <a:avLst/>
          </a:prstGeom>
          <a:gradFill flip="none" rotWithShape="1">
            <a:gsLst>
              <a:gs pos="21000">
                <a:srgbClr val="05073F"/>
              </a:gs>
              <a:gs pos="76000">
                <a:schemeClr val="accent1">
                  <a:lumMod val="45000"/>
                  <a:lumOff val="55000"/>
                </a:schemeClr>
              </a:gs>
              <a:gs pos="87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27416" y="87871"/>
            <a:ext cx="10515600" cy="42116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Insert Title</a:t>
            </a:r>
          </a:p>
        </p:txBody>
      </p:sp>
      <p:pic>
        <p:nvPicPr>
          <p:cNvPr id="14" name="Picture 13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18" b="9714"/>
          <a:stretch/>
        </p:blipFill>
        <p:spPr bwMode="auto">
          <a:xfrm>
            <a:off x="9965" y="-6224"/>
            <a:ext cx="1070400" cy="61210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597784"/>
            <a:ext cx="12192000" cy="106984"/>
          </a:xfrm>
          <a:prstGeom prst="rect">
            <a:avLst/>
          </a:prstGeom>
          <a:gradFill flip="none" rotWithShape="1">
            <a:gsLst>
              <a:gs pos="21000">
                <a:srgbClr val="99D5BE"/>
              </a:gs>
              <a:gs pos="65000">
                <a:srgbClr val="99D5BE"/>
              </a:gs>
              <a:gs pos="87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82179" y="6505624"/>
            <a:ext cx="4114800" cy="262992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GB" dirty="0"/>
              <a:t>INSERT GSC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33428" y="6505635"/>
            <a:ext cx="552136" cy="262991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5F447DA-72A6-4159-9FC8-9DC6D17E36C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94" b="14571"/>
          <a:stretch/>
        </p:blipFill>
        <p:spPr>
          <a:xfrm>
            <a:off x="10582164" y="0"/>
            <a:ext cx="1508609" cy="6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583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&amp;W Fron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/>
          <a:srcRect l="-1" t="42687" r="31373"/>
          <a:stretch/>
        </p:blipFill>
        <p:spPr>
          <a:xfrm>
            <a:off x="7234189" y="38100"/>
            <a:ext cx="4945111" cy="38080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 t="-1" r="18017" b="60430"/>
          <a:stretch/>
        </p:blipFill>
        <p:spPr>
          <a:xfrm>
            <a:off x="5089500" y="3756716"/>
            <a:ext cx="6759601" cy="311398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 rotWithShape="1">
          <a:blip r:embed="rId5"/>
          <a:srcRect l="12213" t="10143" r="184"/>
          <a:stretch/>
        </p:blipFill>
        <p:spPr>
          <a:xfrm>
            <a:off x="-8182" y="-12699"/>
            <a:ext cx="6133257" cy="5803176"/>
          </a:xfrm>
          <a:prstGeom prst="rect">
            <a:avLst/>
          </a:prstGeom>
        </p:spPr>
      </p:pic>
      <p:graphicFrame>
        <p:nvGraphicFramePr>
          <p:cNvPr id="10" name="Chart 9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123671063"/>
              </p:ext>
            </p:extLst>
          </p:nvPr>
        </p:nvGraphicFramePr>
        <p:xfrm>
          <a:off x="3784815" y="5806489"/>
          <a:ext cx="962325" cy="734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44457" b="78116"/>
          <a:stretch/>
        </p:blipFill>
        <p:spPr>
          <a:xfrm>
            <a:off x="-27433" y="5717992"/>
            <a:ext cx="3657416" cy="1140009"/>
          </a:xfrm>
          <a:prstGeom prst="rect">
            <a:avLst/>
          </a:prstGeom>
        </p:spPr>
      </p:pic>
      <p:sp>
        <p:nvSpPr>
          <p:cNvPr id="40" name="Text Placeholder 5120"/>
          <p:cNvSpPr>
            <a:spLocks noGrp="1"/>
          </p:cNvSpPr>
          <p:nvPr>
            <p:ph type="body" sz="quarter" idx="12" hasCustomPrompt="1"/>
          </p:nvPr>
        </p:nvSpPr>
        <p:spPr>
          <a:xfrm>
            <a:off x="-12700" y="5717991"/>
            <a:ext cx="1612901" cy="92775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GB" dirty="0"/>
              <a:t>ASI/2021/XXX</a:t>
            </a:r>
          </a:p>
          <a:p>
            <a:pPr lvl="0"/>
            <a:r>
              <a:rPr lang="en-GB" dirty="0"/>
              <a:t>Version X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94" b="14571"/>
          <a:stretch/>
        </p:blipFill>
        <p:spPr>
          <a:xfrm>
            <a:off x="10582164" y="0"/>
            <a:ext cx="1508609" cy="624000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52858" y="6505624"/>
            <a:ext cx="1946185" cy="262992"/>
          </a:xfrm>
          <a:prstGeom prst="rect">
            <a:avLst/>
          </a:prstGeom>
        </p:spPr>
        <p:txBody>
          <a:bodyPr/>
          <a:lstStyle>
            <a:lvl1pPr algn="ctr">
              <a:defRPr sz="933" b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GB" dirty="0"/>
              <a:t>INSERT GSC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-5223" t="926" r="5866" b="26335"/>
          <a:stretch/>
        </p:blipFill>
        <p:spPr>
          <a:xfrm>
            <a:off x="2276380" y="-15171"/>
            <a:ext cx="9933941" cy="6880331"/>
          </a:xfrm>
          <a:prstGeom prst="rect">
            <a:avLst/>
          </a:prstGeom>
        </p:spPr>
      </p:pic>
      <p:sp>
        <p:nvSpPr>
          <p:cNvPr id="6" name="Oval 5"/>
          <p:cNvSpPr/>
          <p:nvPr userDrawn="1"/>
        </p:nvSpPr>
        <p:spPr>
          <a:xfrm>
            <a:off x="548230" y="529383"/>
            <a:ext cx="4304628" cy="4115675"/>
          </a:xfrm>
          <a:prstGeom prst="ellipse">
            <a:avLst/>
          </a:prstGeom>
          <a:solidFill>
            <a:srgbClr val="2A2A6A"/>
          </a:solidFill>
          <a:ln w="38100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2"/>
          <a:srcRect l="22885" r="19904" b="7179"/>
          <a:stretch/>
        </p:blipFill>
        <p:spPr>
          <a:xfrm>
            <a:off x="5406126" y="1495752"/>
            <a:ext cx="6442975" cy="536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6872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&amp;W 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 t="50562" r="7410"/>
          <a:stretch/>
        </p:blipFill>
        <p:spPr>
          <a:xfrm>
            <a:off x="5239059" y="-19352"/>
            <a:ext cx="6952941" cy="328536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43505" t="32730" r="1"/>
          <a:stretch/>
        </p:blipFill>
        <p:spPr>
          <a:xfrm>
            <a:off x="-19353" y="-19353"/>
            <a:ext cx="3799753" cy="41572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</a:extLst>
          </a:blip>
          <a:srcRect t="84657" r="9185"/>
          <a:stretch/>
        </p:blipFill>
        <p:spPr>
          <a:xfrm>
            <a:off x="2523997" y="-19351"/>
            <a:ext cx="9609947" cy="1388044"/>
          </a:xfrm>
          <a:prstGeom prst="rect">
            <a:avLst/>
          </a:prstGeom>
        </p:spPr>
      </p:pic>
      <p:pic>
        <p:nvPicPr>
          <p:cNvPr id="18" name="Picture 5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59"/>
          <a:stretch/>
        </p:blipFill>
        <p:spPr bwMode="auto">
          <a:xfrm>
            <a:off x="6024046" y="4431527"/>
            <a:ext cx="5670229" cy="108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A2A6A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 Box 4"/>
          <p:cNvSpPr txBox="1">
            <a:spLocks noChangeArrowheads="1"/>
          </p:cNvSpPr>
          <p:nvPr userDrawn="1"/>
        </p:nvSpPr>
        <p:spPr bwMode="auto">
          <a:xfrm>
            <a:off x="6135808" y="3861278"/>
            <a:ext cx="5703385" cy="397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A2A6A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51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This assessment uses probabilistic language in line with the College of Policing Authorised Professional Practice as depicted below: </a:t>
            </a:r>
            <a:endParaRPr kumimoji="0" lang="en-US" altLang="en-US" sz="1051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98788784"/>
              </p:ext>
            </p:extLst>
          </p:nvPr>
        </p:nvGraphicFramePr>
        <p:xfrm>
          <a:off x="739467" y="5808817"/>
          <a:ext cx="1085808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9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9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Author</a:t>
                      </a:r>
                    </a:p>
                  </a:txBody>
                  <a:tcPr marL="112541" marR="11254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12541" marR="11254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Reviewed By</a:t>
                      </a:r>
                    </a:p>
                  </a:txBody>
                  <a:tcPr marL="112541" marR="11254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12541" marR="11254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Authorised for Dissemination</a:t>
                      </a:r>
                    </a:p>
                  </a:txBody>
                  <a:tcPr marL="112541" marR="11254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12541" marR="11254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82179" y="6505624"/>
            <a:ext cx="4114800" cy="262992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GB" dirty="0"/>
              <a:t>INSERT GSC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67" y="4337846"/>
            <a:ext cx="3920016" cy="120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1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03A5-280D-4F1F-B9E3-B08235181168}" type="datetime1">
              <a:rPr lang="en-US" smtClean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GSC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47DA-72A6-4159-9FC8-9DC6D17E36C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71197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03A5-280D-4F1F-B9E3-B08235181168}" type="datetime1">
              <a:rPr lang="en-US" smtClean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GSC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47DA-72A6-4159-9FC8-9DC6D17E36C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95895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03A5-280D-4F1F-B9E3-B08235181168}" type="datetime1">
              <a:rPr lang="en-US" smtClean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GSC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47DA-72A6-4159-9FC8-9DC6D17E36C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493182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03A5-280D-4F1F-B9E3-B08235181168}" type="datetime1">
              <a:rPr lang="en-US" smtClean="0"/>
              <a:t>6/23/2022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GSC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47DA-72A6-4159-9FC8-9DC6D17E36C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756327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03A5-280D-4F1F-B9E3-B08235181168}" type="datetime1">
              <a:rPr lang="en-US" smtClean="0"/>
              <a:t>6/23/2022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GSC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47DA-72A6-4159-9FC8-9DC6D17E36C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840139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03A5-280D-4F1F-B9E3-B08235181168}" type="datetime1">
              <a:rPr lang="en-US" smtClean="0"/>
              <a:t>6/23/2022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GSC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47DA-72A6-4159-9FC8-9DC6D17E36C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564455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03A5-280D-4F1F-B9E3-B08235181168}" type="datetime1">
              <a:rPr lang="en-US" smtClean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GSC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47DA-72A6-4159-9FC8-9DC6D17E36C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7007509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03A5-280D-4F1F-B9E3-B08235181168}" type="datetime1">
              <a:rPr lang="en-US" smtClean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GSC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47DA-72A6-4159-9FC8-9DC6D17E36C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595311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F03A5-280D-4F1F-B9E3-B08235181168}" type="datetime1">
              <a:rPr lang="en-US" smtClean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INSERT GSC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447DA-72A6-4159-9FC8-9DC6D17E36C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39434" y="87871"/>
            <a:ext cx="11703581" cy="42116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082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10" r:id="rId12"/>
    <p:sldLayoutId id="2147483711" r:id="rId13"/>
    <p:sldLayoutId id="2147483693" r:id="rId14"/>
    <p:sldLayoutId id="2147483694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Outcomes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OFFICIAL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F447DA-72A6-4159-9FC8-9DC6D17E36C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04607" y="861830"/>
            <a:ext cx="5865600" cy="241189"/>
          </a:xfrm>
          <a:prstGeom prst="rect">
            <a:avLst/>
          </a:prstGeom>
          <a:solidFill>
            <a:srgbClr val="FBD59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r>
              <a:rPr lang="en-GB" sz="10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Total Crime: Action Taken Outcomes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119964" y="861830"/>
            <a:ext cx="5865600" cy="241189"/>
          </a:xfrm>
          <a:prstGeom prst="rect">
            <a:avLst/>
          </a:prstGeom>
          <a:solidFill>
            <a:srgbClr val="FBD59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r>
              <a:rPr lang="en-GB" sz="10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Total Crime: Outcome 16</a:t>
            </a:r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111125" y="1046163"/>
            <a:ext cx="5853113" cy="3590925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/>
          <a:stretch>
            <a:fillRect/>
          </a:stretch>
        </p:blipFill>
        <p:spPr>
          <a:xfrm>
            <a:off x="6124575" y="1046163"/>
            <a:ext cx="5854700" cy="3590925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104607" y="4671217"/>
            <a:ext cx="11880957" cy="521236"/>
          </a:xfrm>
          <a:prstGeom prst="roundRect">
            <a:avLst>
              <a:gd name="adj" fmla="val 2354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BD5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After analysis by ASI, outcomes will now be reported on one month in arrears, as this provides a more accurate dataset (due to the number of changes to outcomes which take place throughout the month).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 line with Home Office reporting, we have amended the date range for the outcomes to the date the outcome was applied, rather than the date the investigation was filed.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119965" y="5265201"/>
            <a:ext cx="5865600" cy="1190400"/>
          </a:xfrm>
          <a:prstGeom prst="roundRect">
            <a:avLst>
              <a:gd name="adj" fmla="val 2354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BD5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proportion of outcome 16 was 30% in February, which is consistent with the previous month.</a:t>
            </a:r>
          </a:p>
          <a:p>
            <a:endParaRPr lang="en-GB" sz="10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GB" sz="1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proportion of </a:t>
            </a:r>
            <a:r>
              <a:rPr lang="en-GB" sz="1000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outcomed</a:t>
            </a:r>
            <a:r>
              <a:rPr lang="en-GB" sz="1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offences that were Domestic related (which typically have a higher proportion of Outcome 16) are at a slight decrease over the last 12 months (19%) compared to the same 12 month period previous (20%).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04608" y="5269606"/>
            <a:ext cx="5865600" cy="1185995"/>
          </a:xfrm>
          <a:prstGeom prst="roundRect">
            <a:avLst>
              <a:gd name="adj" fmla="val 2354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BD5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proportion of ‘Action Taken’ outcomes was 8% in February, an increase compared to January (7%).</a:t>
            </a:r>
          </a:p>
          <a:p>
            <a:endParaRPr lang="en-GB" sz="10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GB" sz="1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average percentage of ‘Action Taken’ has decreased over the last 12 months (10%) compared to the same 12 month period previous (13%).</a:t>
            </a:r>
          </a:p>
        </p:txBody>
      </p:sp>
    </p:spTree>
    <p:extLst>
      <p:ext uri="{BB962C8B-B14F-4D97-AF65-F5344CB8AC3E}">
        <p14:creationId xmlns:p14="http://schemas.microsoft.com/office/powerpoint/2010/main" val="241473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Domestic Abuse Outcomes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OFFICIAL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F447DA-72A6-4159-9FC8-9DC6D17E36C6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04607" y="861830"/>
            <a:ext cx="5865600" cy="241189"/>
          </a:xfrm>
          <a:prstGeom prst="rect">
            <a:avLst/>
          </a:prstGeom>
          <a:solidFill>
            <a:srgbClr val="FBD59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r>
              <a:rPr lang="en-GB" sz="10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Domestic Abuse: Action Taken Outcomes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119964" y="861830"/>
            <a:ext cx="5865600" cy="241189"/>
          </a:xfrm>
          <a:prstGeom prst="rect">
            <a:avLst/>
          </a:prstGeom>
          <a:solidFill>
            <a:srgbClr val="FBD59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r>
              <a:rPr lang="en-GB" sz="10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Domestic Abuse: Outcome 16</a:t>
            </a:r>
          </a:p>
        </p:txBody>
      </p:sp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04775" y="1196975"/>
            <a:ext cx="5865813" cy="3597275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6119813" y="1196975"/>
            <a:ext cx="5865812" cy="3597275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104607" y="4849933"/>
            <a:ext cx="5865600" cy="1599247"/>
          </a:xfrm>
          <a:prstGeom prst="roundRect">
            <a:avLst>
              <a:gd name="adj" fmla="val 2354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BD5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proportion of ‘Action Taken’ outcomes for DA offences was 10% in February, an increase compared to the previous month (6%).</a:t>
            </a:r>
          </a:p>
          <a:p>
            <a:endParaRPr lang="en-GB" sz="10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GB" sz="1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Overall volumes of DA offences receiving an outcome have seen a decrease since October 2021, with February being the first increase since.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119964" y="4849933"/>
            <a:ext cx="5865600" cy="1599247"/>
          </a:xfrm>
          <a:prstGeom prst="roundRect">
            <a:avLst>
              <a:gd name="adj" fmla="val 2354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BD5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proportion of outcome 16 for DA offences was 65% in February, a decrease compared to the previous month (69%).</a:t>
            </a:r>
          </a:p>
          <a:p>
            <a:endParaRPr lang="en-GB" sz="10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GB" sz="1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Volumes of DA offences receiving an outcome started to see a decrease since September 2021. The proportion of these offences resulting in outcome 16 has shown a upward trend since January 2021.</a:t>
            </a:r>
          </a:p>
        </p:txBody>
      </p:sp>
    </p:spTree>
    <p:extLst>
      <p:ext uri="{BB962C8B-B14F-4D97-AF65-F5344CB8AC3E}">
        <p14:creationId xmlns:p14="http://schemas.microsoft.com/office/powerpoint/2010/main" val="264888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Staff PDR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OFFICIAL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F447DA-72A6-4159-9FC8-9DC6D17E36C6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04607" y="861830"/>
            <a:ext cx="5865600" cy="241189"/>
          </a:xfrm>
          <a:prstGeom prst="rect">
            <a:avLst/>
          </a:prstGeom>
          <a:solidFill>
            <a:srgbClr val="99D5B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r>
              <a:rPr lang="en-GB" sz="10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PDR Completions – Force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6119964" y="861830"/>
            <a:ext cx="5865600" cy="241189"/>
          </a:xfrm>
          <a:prstGeom prst="rect">
            <a:avLst/>
          </a:prstGeom>
          <a:solidFill>
            <a:srgbClr val="99D5B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r>
              <a:rPr lang="en-GB" sz="10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PDR Completions – Directorate Level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04607" y="4952999"/>
            <a:ext cx="5865600" cy="1460773"/>
          </a:xfrm>
          <a:prstGeom prst="roundRect">
            <a:avLst>
              <a:gd name="adj" fmla="val 2354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99D5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5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This data is discussed at People Board and cascaded down to ensure PDRs are being completed.</a:t>
            </a:r>
          </a:p>
          <a:p>
            <a:endParaRPr lang="en-GB" sz="105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This measure is being reported monthly to provide greater oversight and scrutiny from executive board. </a:t>
            </a:r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60325" y="1160463"/>
            <a:ext cx="5956300" cy="3594100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6119964" y="1300881"/>
            <a:ext cx="5865599" cy="282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795588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Layou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373</Words>
  <Application>Microsoft Office PowerPoint</Application>
  <PresentationFormat>Widescreen</PresentationFormat>
  <Paragraphs>33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Master Layout</vt:lpstr>
      <vt:lpstr>Outcomes</vt:lpstr>
      <vt:lpstr>Domestic Abuse Outcomes</vt:lpstr>
      <vt:lpstr>Staff PDR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Tredinnick,Katie  6738</dc:creator>
  <cp:lastModifiedBy>Patterson, David 5885</cp:lastModifiedBy>
  <cp:revision>2188</cp:revision>
  <cp:lastPrinted>2021-11-01T10:02:06Z</cp:lastPrinted>
  <dcterms:created xsi:type="dcterms:W3CDTF">2020-03-04T12:46:01Z</dcterms:created>
  <dcterms:modified xsi:type="dcterms:W3CDTF">2022-06-23T11:22:11Z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cd794e8-17f1-434b-bc0a-f91e9067e502_Enabled">
    <vt:lpwstr>true</vt:lpwstr>
  </property>
  <property fmtid="{D5CDD505-2E9C-101B-9397-08002B2CF9AE}" pid="3" name="MSIP_Label_4cd794e8-17f1-434b-bc0a-f91e9067e502_SetDate">
    <vt:lpwstr>2022-04-12T07:27:16Z</vt:lpwstr>
  </property>
  <property fmtid="{D5CDD505-2E9C-101B-9397-08002B2CF9AE}" pid="4" name="MSIP_Label_4cd794e8-17f1-434b-bc0a-f91e9067e502_Method">
    <vt:lpwstr>Standard</vt:lpwstr>
  </property>
  <property fmtid="{D5CDD505-2E9C-101B-9397-08002B2CF9AE}" pid="5" name="MSIP_Label_4cd794e8-17f1-434b-bc0a-f91e9067e502_Name">
    <vt:lpwstr>OFFICIAL</vt:lpwstr>
  </property>
  <property fmtid="{D5CDD505-2E9C-101B-9397-08002B2CF9AE}" pid="6" name="MSIP_Label_4cd794e8-17f1-434b-bc0a-f91e9067e502_SiteId">
    <vt:lpwstr>a324afb6-0aef-47f7-a287-982ba7311d8a</vt:lpwstr>
  </property>
  <property fmtid="{D5CDD505-2E9C-101B-9397-08002B2CF9AE}" pid="7" name="MSIP_Label_4cd794e8-17f1-434b-bc0a-f91e9067e502_ActionId">
    <vt:lpwstr>5a115b10-0ac5-4e42-a7d8-db7aedf7baf4</vt:lpwstr>
  </property>
  <property fmtid="{D5CDD505-2E9C-101B-9397-08002B2CF9AE}" pid="8" name="MSIP_Label_4cd794e8-17f1-434b-bc0a-f91e9067e502_ContentBits">
    <vt:lpwstr>0</vt:lpwstr>
  </property>
</Properties>
</file>