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drawings/drawing1.xml" ContentType="application/vnd.openxmlformats-officedocument.drawingml.chartshapes+xml"/>
  <Override PartName="/ppt/presentation.xml" ContentType="application/vnd.openxmlformats-officedocument.presentationml.presentation.main+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69" r:id="rId4"/>
    <p:sldId id="260" r:id="rId5"/>
    <p:sldId id="258" r:id="rId6"/>
    <p:sldId id="261" r:id="rId7"/>
    <p:sldId id="267" r:id="rId8"/>
    <p:sldId id="268" r:id="rId9"/>
    <p:sldId id="262" r:id="rId10"/>
    <p:sldId id="263" r:id="rId11"/>
    <p:sldId id="264" r:id="rId12"/>
    <p:sldId id="270" r:id="rId13"/>
  </p:sldIdLst>
  <p:sldSz cx="12192000" cy="6858000"/>
  <p:notesSz cx="6886575" cy="9804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1478D"/>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1478D"/>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1478D"/>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1478D"/>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1478D"/>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1478D"/>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1478D"/>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1478D"/>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1478D"/>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AF50"/>
    <a:srgbClr val="01478D"/>
    <a:srgbClr val="A41C1C"/>
    <a:srgbClr val="00BBD3"/>
    <a:srgbClr val="FFC107"/>
    <a:srgbClr val="F36621"/>
    <a:srgbClr val="1170A8"/>
    <a:srgbClr val="BDDEF1"/>
    <a:srgbClr val="9B9B9B"/>
    <a:srgbClr val="0148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1478D"/>
        </a:fontRef>
        <a:srgbClr val="01478D"/>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DFF"/>
          </a:solidFill>
        </a:fill>
      </a:tcStyle>
    </a:wholeTbl>
    <a:band2H>
      <a:tcTxStyle/>
      <a:tcStyle>
        <a:tcBdr/>
        <a:fill>
          <a:solidFill>
            <a:srgbClr val="E7E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1478D"/>
        </a:fontRef>
        <a:srgbClr val="01478D"/>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1478D"/>
        </a:fontRef>
        <a:srgbClr val="01478D"/>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EEFCA"/>
          </a:solidFill>
        </a:fill>
      </a:tcStyle>
    </a:wholeTbl>
    <a:band2H>
      <a:tcTxStyle/>
      <a:tcStyle>
        <a:tcBdr/>
        <a:fill>
          <a:solidFill>
            <a:srgbClr val="FEF7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1478D"/>
        </a:fontRef>
        <a:srgbClr val="01478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8ED"/>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1478D"/>
        </a:fontRef>
        <a:srgbClr val="01478D"/>
      </a:tcTxStyle>
      <a:tcStyle>
        <a:tcBdr>
          <a:left>
            <a:ln w="12700" cap="flat">
              <a:noFill/>
              <a:miter lim="400000"/>
            </a:ln>
          </a:left>
          <a:right>
            <a:ln w="12700" cap="flat">
              <a:noFill/>
              <a:miter lim="400000"/>
            </a:ln>
          </a:right>
          <a:top>
            <a:ln w="50800" cap="flat">
              <a:solidFill>
                <a:srgbClr val="01478D"/>
              </a:solidFill>
              <a:prstDash val="solid"/>
              <a:round/>
            </a:ln>
          </a:top>
          <a:bottom>
            <a:ln w="25400" cap="flat">
              <a:solidFill>
                <a:srgbClr val="01478D"/>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1478D"/>
              </a:solidFill>
              <a:prstDash val="solid"/>
              <a:round/>
            </a:ln>
          </a:top>
          <a:bottom>
            <a:ln w="25400" cap="flat">
              <a:solidFill>
                <a:srgbClr val="01478D"/>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1478D"/>
        </a:fontRef>
        <a:srgbClr val="01478D"/>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EDA"/>
          </a:solidFill>
        </a:fill>
      </a:tcStyle>
    </a:wholeTbl>
    <a:band2H>
      <a:tcTxStyle/>
      <a:tcStyle>
        <a:tcBdr/>
        <a:fill>
          <a:solidFill>
            <a:srgbClr val="E6E8E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1478D"/>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1478D"/>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1478D"/>
          </a:solidFill>
        </a:fill>
      </a:tcStyle>
    </a:firstRow>
  </a:tblStyle>
  <a:tblStyle styleId="{2708684C-4D16-4618-839F-0558EEFCDFE6}" styleName="">
    <a:tblBg/>
    <a:wholeTbl>
      <a:tcTxStyle b="off" i="off">
        <a:fontRef idx="major">
          <a:srgbClr val="01478D"/>
        </a:fontRef>
        <a:srgbClr val="01478D"/>
      </a:tcTxStyle>
      <a:tcStyle>
        <a:tcBdr>
          <a:left>
            <a:ln w="12700" cap="flat">
              <a:solidFill>
                <a:srgbClr val="01478D"/>
              </a:solidFill>
              <a:prstDash val="solid"/>
              <a:round/>
            </a:ln>
          </a:left>
          <a:right>
            <a:ln w="12700" cap="flat">
              <a:solidFill>
                <a:srgbClr val="01478D"/>
              </a:solidFill>
              <a:prstDash val="solid"/>
              <a:round/>
            </a:ln>
          </a:right>
          <a:top>
            <a:ln w="12700" cap="flat">
              <a:solidFill>
                <a:srgbClr val="01478D"/>
              </a:solidFill>
              <a:prstDash val="solid"/>
              <a:round/>
            </a:ln>
          </a:top>
          <a:bottom>
            <a:ln w="12700" cap="flat">
              <a:solidFill>
                <a:srgbClr val="01478D"/>
              </a:solidFill>
              <a:prstDash val="solid"/>
              <a:round/>
            </a:ln>
          </a:bottom>
          <a:insideH>
            <a:ln w="12700" cap="flat">
              <a:solidFill>
                <a:srgbClr val="01478D"/>
              </a:solidFill>
              <a:prstDash val="solid"/>
              <a:round/>
            </a:ln>
          </a:insideH>
          <a:insideV>
            <a:ln w="12700" cap="flat">
              <a:solidFill>
                <a:srgbClr val="01478D"/>
              </a:solidFill>
              <a:prstDash val="solid"/>
              <a:round/>
            </a:ln>
          </a:insideV>
        </a:tcBdr>
        <a:fill>
          <a:solidFill>
            <a:srgbClr val="01478D">
              <a:alpha val="20000"/>
            </a:srgbClr>
          </a:solidFill>
        </a:fill>
      </a:tcStyle>
    </a:wholeTbl>
    <a:band2H>
      <a:tcTxStyle/>
      <a:tcStyle>
        <a:tcBdr/>
        <a:fill>
          <a:solidFill>
            <a:srgbClr val="FFFFFF"/>
          </a:solidFill>
        </a:fill>
      </a:tcStyle>
    </a:band2H>
    <a:firstCol>
      <a:tcTxStyle b="on" i="off">
        <a:fontRef idx="major">
          <a:srgbClr val="01478D"/>
        </a:fontRef>
        <a:srgbClr val="01478D"/>
      </a:tcTxStyle>
      <a:tcStyle>
        <a:tcBdr>
          <a:left>
            <a:ln w="12700" cap="flat">
              <a:solidFill>
                <a:srgbClr val="01478D"/>
              </a:solidFill>
              <a:prstDash val="solid"/>
              <a:round/>
            </a:ln>
          </a:left>
          <a:right>
            <a:ln w="12700" cap="flat">
              <a:solidFill>
                <a:srgbClr val="01478D"/>
              </a:solidFill>
              <a:prstDash val="solid"/>
              <a:round/>
            </a:ln>
          </a:right>
          <a:top>
            <a:ln w="12700" cap="flat">
              <a:solidFill>
                <a:srgbClr val="01478D"/>
              </a:solidFill>
              <a:prstDash val="solid"/>
              <a:round/>
            </a:ln>
          </a:top>
          <a:bottom>
            <a:ln w="12700" cap="flat">
              <a:solidFill>
                <a:srgbClr val="01478D"/>
              </a:solidFill>
              <a:prstDash val="solid"/>
              <a:round/>
            </a:ln>
          </a:bottom>
          <a:insideH>
            <a:ln w="12700" cap="flat">
              <a:solidFill>
                <a:srgbClr val="01478D"/>
              </a:solidFill>
              <a:prstDash val="solid"/>
              <a:round/>
            </a:ln>
          </a:insideH>
          <a:insideV>
            <a:ln w="12700" cap="flat">
              <a:solidFill>
                <a:srgbClr val="01478D"/>
              </a:solidFill>
              <a:prstDash val="solid"/>
              <a:round/>
            </a:ln>
          </a:insideV>
        </a:tcBdr>
        <a:fill>
          <a:solidFill>
            <a:srgbClr val="01478D">
              <a:alpha val="20000"/>
            </a:srgbClr>
          </a:solidFill>
        </a:fill>
      </a:tcStyle>
    </a:firstCol>
    <a:lastRow>
      <a:tcTxStyle b="on" i="off">
        <a:fontRef idx="major">
          <a:srgbClr val="01478D"/>
        </a:fontRef>
        <a:srgbClr val="01478D"/>
      </a:tcTxStyle>
      <a:tcStyle>
        <a:tcBdr>
          <a:left>
            <a:ln w="12700" cap="flat">
              <a:solidFill>
                <a:srgbClr val="01478D"/>
              </a:solidFill>
              <a:prstDash val="solid"/>
              <a:round/>
            </a:ln>
          </a:left>
          <a:right>
            <a:ln w="12700" cap="flat">
              <a:solidFill>
                <a:srgbClr val="01478D"/>
              </a:solidFill>
              <a:prstDash val="solid"/>
              <a:round/>
            </a:ln>
          </a:right>
          <a:top>
            <a:ln w="50800" cap="flat">
              <a:solidFill>
                <a:srgbClr val="01478D"/>
              </a:solidFill>
              <a:prstDash val="solid"/>
              <a:round/>
            </a:ln>
          </a:top>
          <a:bottom>
            <a:ln w="12700" cap="flat">
              <a:solidFill>
                <a:srgbClr val="01478D"/>
              </a:solidFill>
              <a:prstDash val="solid"/>
              <a:round/>
            </a:ln>
          </a:bottom>
          <a:insideH>
            <a:ln w="12700" cap="flat">
              <a:solidFill>
                <a:srgbClr val="01478D"/>
              </a:solidFill>
              <a:prstDash val="solid"/>
              <a:round/>
            </a:ln>
          </a:insideH>
          <a:insideV>
            <a:ln w="12700" cap="flat">
              <a:solidFill>
                <a:srgbClr val="01478D"/>
              </a:solidFill>
              <a:prstDash val="solid"/>
              <a:round/>
            </a:ln>
          </a:insideV>
        </a:tcBdr>
        <a:fill>
          <a:noFill/>
        </a:fill>
      </a:tcStyle>
    </a:lastRow>
    <a:firstRow>
      <a:tcTxStyle b="on" i="off">
        <a:fontRef idx="major">
          <a:srgbClr val="01478D"/>
        </a:fontRef>
        <a:srgbClr val="01478D"/>
      </a:tcTxStyle>
      <a:tcStyle>
        <a:tcBdr>
          <a:left>
            <a:ln w="12700" cap="flat">
              <a:solidFill>
                <a:srgbClr val="01478D"/>
              </a:solidFill>
              <a:prstDash val="solid"/>
              <a:round/>
            </a:ln>
          </a:left>
          <a:right>
            <a:ln w="12700" cap="flat">
              <a:solidFill>
                <a:srgbClr val="01478D"/>
              </a:solidFill>
              <a:prstDash val="solid"/>
              <a:round/>
            </a:ln>
          </a:right>
          <a:top>
            <a:ln w="12700" cap="flat">
              <a:solidFill>
                <a:srgbClr val="01478D"/>
              </a:solidFill>
              <a:prstDash val="solid"/>
              <a:round/>
            </a:ln>
          </a:top>
          <a:bottom>
            <a:ln w="25400" cap="flat">
              <a:solidFill>
                <a:srgbClr val="01478D"/>
              </a:solidFill>
              <a:prstDash val="solid"/>
              <a:round/>
            </a:ln>
          </a:bottom>
          <a:insideH>
            <a:ln w="12700" cap="flat">
              <a:solidFill>
                <a:srgbClr val="01478D"/>
              </a:solidFill>
              <a:prstDash val="solid"/>
              <a:round/>
            </a:ln>
          </a:insideH>
          <a:insideV>
            <a:ln w="12700" cap="flat">
              <a:solidFill>
                <a:srgbClr val="01478D"/>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8" d="100"/>
          <a:sy n="118" d="100"/>
        </p:scale>
        <p:origin x="2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pton, Neil 5366" userId="b605412d-d398-489b-90dc-92efbea6e7d9" providerId="ADAL" clId="{76A278EC-57FF-4C87-BBCB-E2004523A3CE}"/>
    <pc:docChg chg="modSld sldOrd">
      <pc:chgData name="Tipton, Neil 5366" userId="b605412d-d398-489b-90dc-92efbea6e7d9" providerId="ADAL" clId="{76A278EC-57FF-4C87-BBCB-E2004523A3CE}" dt="2022-01-21T12:32:49.398" v="0"/>
      <pc:docMkLst>
        <pc:docMk/>
      </pc:docMkLst>
      <pc:sldChg chg="ord">
        <pc:chgData name="Tipton, Neil 5366" userId="b605412d-d398-489b-90dc-92efbea6e7d9" providerId="ADAL" clId="{76A278EC-57FF-4C87-BBCB-E2004523A3CE}" dt="2022-01-21T12:32:49.398" v="0"/>
        <pc:sldMkLst>
          <pc:docMk/>
          <pc:sldMk cId="4160199000" sldId="26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493674594508221"/>
          <c:y val="0.15468786473661025"/>
          <c:w val="0.56375349912320416"/>
          <c:h val="0.76825645823774169"/>
        </c:manualLayout>
      </c:layout>
      <c:doughnutChart>
        <c:varyColors val="1"/>
        <c:ser>
          <c:idx val="0"/>
          <c:order val="0"/>
          <c:tx>
            <c:strRef>
              <c:f>Sheet1!$B$1</c:f>
              <c:strCache>
                <c:ptCount val="1"/>
                <c:pt idx="0">
                  <c:v>Percentage</c:v>
                </c:pt>
              </c:strCache>
            </c:strRef>
          </c:tx>
          <c:spPr>
            <a:effectLst/>
          </c:spPr>
          <c:dPt>
            <c:idx val="0"/>
            <c:bubble3D val="0"/>
            <c:spPr>
              <a:solidFill>
                <a:srgbClr val="1170A8"/>
              </a:solidFill>
              <a:ln>
                <a:noFill/>
              </a:ln>
              <a:effectLst/>
            </c:spPr>
            <c:extLst xmlns:c16r2="http://schemas.microsoft.com/office/drawing/2015/06/chart">
              <c:ext xmlns:c16="http://schemas.microsoft.com/office/drawing/2014/chart" uri="{C3380CC4-5D6E-409C-BE32-E72D297353CC}">
                <c16:uniqueId val="{00000002-8240-4461-B20D-56C87F2C14B6}"/>
              </c:ext>
            </c:extLst>
          </c:dPt>
          <c:dPt>
            <c:idx val="1"/>
            <c:bubble3D val="0"/>
            <c:spPr>
              <a:solidFill>
                <a:srgbClr val="F36621"/>
              </a:solidFill>
              <a:ln>
                <a:noFill/>
              </a:ln>
              <a:effectLst/>
            </c:spPr>
            <c:extLst xmlns:c16r2="http://schemas.microsoft.com/office/drawing/2015/06/chart">
              <c:ext xmlns:c16="http://schemas.microsoft.com/office/drawing/2014/chart" uri="{C3380CC4-5D6E-409C-BE32-E72D297353CC}">
                <c16:uniqueId val="{00000007-8240-4461-B20D-56C87F2C14B6}"/>
              </c:ext>
            </c:extLst>
          </c:dPt>
          <c:dPt>
            <c:idx val="2"/>
            <c:bubble3D val="0"/>
            <c:spPr>
              <a:solidFill>
                <a:srgbClr val="4CAF50"/>
              </a:solidFill>
              <a:ln>
                <a:noFill/>
              </a:ln>
              <a:effectLst/>
            </c:spPr>
            <c:extLst xmlns:c16r2="http://schemas.microsoft.com/office/drawing/2015/06/chart">
              <c:ext xmlns:c16="http://schemas.microsoft.com/office/drawing/2014/chart" uri="{C3380CC4-5D6E-409C-BE32-E72D297353CC}">
                <c16:uniqueId val="{00000006-8240-4461-B20D-56C87F2C14B6}"/>
              </c:ext>
            </c:extLst>
          </c:dPt>
          <c:dPt>
            <c:idx val="3"/>
            <c:bubble3D val="0"/>
            <c:spPr>
              <a:solidFill>
                <a:srgbClr val="A41C1C"/>
              </a:solidFill>
              <a:ln>
                <a:noFill/>
              </a:ln>
              <a:effectLst/>
            </c:spPr>
            <c:extLst xmlns:c16r2="http://schemas.microsoft.com/office/drawing/2015/06/chart">
              <c:ext xmlns:c16="http://schemas.microsoft.com/office/drawing/2014/chart" uri="{C3380CC4-5D6E-409C-BE32-E72D297353CC}">
                <c16:uniqueId val="{00000005-8240-4461-B20D-56C87F2C14B6}"/>
              </c:ext>
            </c:extLst>
          </c:dPt>
          <c:dLbls>
            <c:dLbl>
              <c:idx val="0"/>
              <c:layout>
                <c:manualLayout>
                  <c:x val="-4.6975878196329627E-3"/>
                  <c:y val="-5.3546972779675442E-3"/>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2-8240-4461-B20D-56C87F2C14B6}"/>
                </c:ext>
                <c:ext xmlns:c15="http://schemas.microsoft.com/office/drawing/2012/chart" uri="{CE6537A1-D6FC-4f65-9D91-7224C49458BB}"/>
              </c:extLst>
            </c:dLbl>
            <c:dLbl>
              <c:idx val="1"/>
              <c:layout>
                <c:manualLayout>
                  <c:x val="-8.5029993391287414E-3"/>
                  <c:y val="1.7619365758254592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8240-4461-B20D-56C87F2C14B6}"/>
                </c:ext>
                <c:ext xmlns:c15="http://schemas.microsoft.com/office/drawing/2012/chart" uri="{CE6537A1-D6FC-4f65-9D91-7224C49458BB}"/>
              </c:extLst>
            </c:dLbl>
            <c:dLbl>
              <c:idx val="2"/>
              <c:layout>
                <c:manualLayout>
                  <c:x val="4.2649703599558072E-3"/>
                  <c:y val="5.6233669828624653E-3"/>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6-8240-4461-B20D-56C87F2C14B6}"/>
                </c:ext>
                <c:ext xmlns:c15="http://schemas.microsoft.com/office/drawing/2012/chart" uri="{CE6537A1-D6FC-4f65-9D91-7224C49458BB}"/>
              </c:extLst>
            </c:dLbl>
            <c:dLbl>
              <c:idx val="3"/>
              <c:layout>
                <c:manualLayout>
                  <c:x val="-1.2512037544522819E-3"/>
                  <c:y val="-1.1938241149567656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8240-4461-B20D-56C87F2C14B6}"/>
                </c:ex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Sheet1!$A$2:$A$7</c:f>
              <c:strCache>
                <c:ptCount val="4"/>
                <c:pt idx="0">
                  <c:v>I could afford a small increase</c:v>
                </c:pt>
                <c:pt idx="1">
                  <c:v>I could afford a moderate increase</c:v>
                </c:pt>
                <c:pt idx="2">
                  <c:v>I could afford a larger increase</c:v>
                </c:pt>
                <c:pt idx="3">
                  <c:v>I do not feel that any increase is affordable to me</c:v>
                </c:pt>
              </c:strCache>
            </c:strRef>
          </c:cat>
          <c:val>
            <c:numRef>
              <c:f>Sheet1!$B$2:$B$7</c:f>
              <c:numCache>
                <c:formatCode>General</c:formatCode>
                <c:ptCount val="4"/>
                <c:pt idx="0">
                  <c:v>28.62</c:v>
                </c:pt>
                <c:pt idx="1">
                  <c:v>15.69</c:v>
                </c:pt>
                <c:pt idx="2">
                  <c:v>11.62</c:v>
                </c:pt>
                <c:pt idx="3">
                  <c:v>36.049999999999997</c:v>
                </c:pt>
              </c:numCache>
            </c:numRef>
          </c:val>
          <c:extLst xmlns:c16r2="http://schemas.microsoft.com/office/drawing/2015/06/chart">
            <c:ext xmlns:c16="http://schemas.microsoft.com/office/drawing/2014/chart" uri="{C3380CC4-5D6E-409C-BE32-E72D297353CC}">
              <c16:uniqueId val="{00000000-8240-4461-B20D-56C87F2C14B6}"/>
            </c:ext>
          </c:extLst>
        </c:ser>
        <c:dLbls>
          <c:showLegendKey val="0"/>
          <c:showVal val="0"/>
          <c:showCatName val="0"/>
          <c:showSerName val="0"/>
          <c:showPercent val="1"/>
          <c:showBubbleSize val="0"/>
          <c:showLeaderLines val="1"/>
        </c:dLbls>
        <c:firstSliceAng val="0"/>
        <c:holeSize val="64"/>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493674594508221"/>
          <c:y val="0.15468786473661025"/>
          <c:w val="0.56375349912320416"/>
          <c:h val="0.76825645823774169"/>
        </c:manualLayout>
      </c:layout>
      <c:doughnutChart>
        <c:varyColors val="1"/>
        <c:ser>
          <c:idx val="0"/>
          <c:order val="0"/>
          <c:tx>
            <c:strRef>
              <c:f>Sheet2!$A$1</c:f>
              <c:strCache>
                <c:ptCount val="1"/>
                <c:pt idx="0">
                  <c:v> </c:v>
                </c:pt>
              </c:strCache>
            </c:strRef>
          </c:tx>
          <c:spPr>
            <a:effectLst/>
          </c:spPr>
          <c:dPt>
            <c:idx val="0"/>
            <c:bubble3D val="0"/>
            <c:spPr>
              <a:solidFill>
                <a:srgbClr val="1170A8"/>
              </a:solidFill>
              <a:ln>
                <a:noFill/>
              </a:ln>
              <a:effectLst/>
            </c:spPr>
            <c:extLst xmlns:c16r2="http://schemas.microsoft.com/office/drawing/2015/06/chart">
              <c:ext xmlns:c16="http://schemas.microsoft.com/office/drawing/2014/chart" uri="{C3380CC4-5D6E-409C-BE32-E72D297353CC}">
                <c16:uniqueId val="{00000002-8240-4461-B20D-56C87F2C14B6}"/>
              </c:ext>
            </c:extLst>
          </c:dPt>
          <c:dPt>
            <c:idx val="1"/>
            <c:bubble3D val="0"/>
            <c:spPr>
              <a:solidFill>
                <a:srgbClr val="F36621"/>
              </a:solidFill>
              <a:ln>
                <a:noFill/>
              </a:ln>
              <a:effectLst/>
            </c:spPr>
            <c:extLst xmlns:c16r2="http://schemas.microsoft.com/office/drawing/2015/06/chart">
              <c:ext xmlns:c16="http://schemas.microsoft.com/office/drawing/2014/chart" uri="{C3380CC4-5D6E-409C-BE32-E72D297353CC}">
                <c16:uniqueId val="{00000007-8240-4461-B20D-56C87F2C14B6}"/>
              </c:ext>
            </c:extLst>
          </c:dPt>
          <c:dPt>
            <c:idx val="2"/>
            <c:bubble3D val="0"/>
            <c:spPr>
              <a:solidFill>
                <a:srgbClr val="4CAF50"/>
              </a:solidFill>
              <a:ln>
                <a:noFill/>
              </a:ln>
              <a:effectLst/>
            </c:spPr>
            <c:extLst xmlns:c16r2="http://schemas.microsoft.com/office/drawing/2015/06/chart">
              <c:ext xmlns:c16="http://schemas.microsoft.com/office/drawing/2014/chart" uri="{C3380CC4-5D6E-409C-BE32-E72D297353CC}">
                <c16:uniqueId val="{00000006-8240-4461-B20D-56C87F2C14B6}"/>
              </c:ext>
            </c:extLst>
          </c:dPt>
          <c:dPt>
            <c:idx val="3"/>
            <c:bubble3D val="0"/>
            <c:spPr>
              <a:solidFill>
                <a:srgbClr val="A41C1C"/>
              </a:solidFill>
              <a:ln>
                <a:noFill/>
              </a:ln>
              <a:effectLst/>
            </c:spPr>
            <c:extLst xmlns:c16r2="http://schemas.microsoft.com/office/drawing/2015/06/chart">
              <c:ext xmlns:c16="http://schemas.microsoft.com/office/drawing/2014/chart" uri="{C3380CC4-5D6E-409C-BE32-E72D297353CC}">
                <c16:uniqueId val="{00000005-8240-4461-B20D-56C87F2C14B6}"/>
              </c:ext>
            </c:extLst>
          </c:dPt>
          <c:dLbls>
            <c:delete val="1"/>
          </c:dLbls>
          <c:cat>
            <c:strLit>
              <c:ptCount val="4"/>
              <c:pt idx="0">
                <c:v>1</c:v>
              </c:pt>
              <c:pt idx="1">
                <c:v>2</c:v>
              </c:pt>
              <c:pt idx="2">
                <c:v>3</c:v>
              </c:pt>
              <c:pt idx="3">
                <c:v>4</c:v>
              </c:pt>
              <c:extLst>
                <c:ext xmlns:c15="http://schemas.microsoft.com/office/drawing/2012/chart" uri="{02D57815-91ED-43cb-92C2-25804820EDAC}">
                  <c15:autoCat val="1"/>
                </c:ext>
              </c:extLst>
            </c:strLit>
          </c:cat>
          <c:val>
            <c:numRef>
              <c:f>Sheet2!$A$2:$A$7</c:f>
              <c:numCache>
                <c:formatCode>General</c:formatCode>
                <c:ptCount val="4"/>
                <c:pt idx="0">
                  <c:v>0</c:v>
                </c:pt>
                <c:pt idx="1">
                  <c:v>0</c:v>
                </c:pt>
                <c:pt idx="2">
                  <c:v>0</c:v>
                </c:pt>
                <c:pt idx="3">
                  <c:v>0</c:v>
                </c:pt>
              </c:numCache>
            </c:numRef>
          </c:val>
          <c:extLst xmlns:c16r2="http://schemas.microsoft.com/office/drawing/2015/06/chart">
            <c:ext xmlns:c16="http://schemas.microsoft.com/office/drawing/2014/chart" uri="{C3380CC4-5D6E-409C-BE32-E72D297353CC}">
              <c16:uniqueId val="{00000000-8240-4461-B20D-56C87F2C14B6}"/>
            </c:ext>
          </c:extLst>
        </c:ser>
        <c:ser>
          <c:idx val="1"/>
          <c:order val="1"/>
          <c:tx>
            <c:strRef>
              <c:f>Sheet2!$B$1</c:f>
              <c:strCache>
                <c:ptCount val="1"/>
                <c:pt idx="0">
                  <c:v>Percentage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51FC-4E9E-8897-8FDC04A55890}"/>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51FC-4E9E-8897-8FDC04A55890}"/>
              </c:ext>
            </c:extLst>
          </c:dPt>
          <c:dPt>
            <c:idx val="2"/>
            <c:bubble3D val="0"/>
            <c:spPr>
              <a:solidFill>
                <a:srgbClr val="00B05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A-60C0-4E9F-B209-BA95D3A30E98}"/>
              </c:ext>
            </c:extLst>
          </c:dPt>
          <c:dPt>
            <c:idx val="3"/>
            <c:bubble3D val="0"/>
            <c:spPr>
              <a:solidFill>
                <a:srgbClr val="C0000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60C0-4E9F-B209-BA95D3A30E98}"/>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Lit>
              <c:ptCount val="4"/>
              <c:pt idx="0">
                <c:v>1</c:v>
              </c:pt>
              <c:pt idx="1">
                <c:v>2</c:v>
              </c:pt>
              <c:pt idx="2">
                <c:v>3</c:v>
              </c:pt>
              <c:pt idx="3">
                <c:v>4</c:v>
              </c:pt>
              <c:extLst>
                <c:ext xmlns:c15="http://schemas.microsoft.com/office/drawing/2012/chart" uri="{02D57815-91ED-43cb-92C2-25804820EDAC}">
                  <c15:autoCat val="1"/>
                </c:ext>
              </c:extLst>
            </c:strLit>
          </c:cat>
          <c:val>
            <c:numRef>
              <c:f>Sheet2!$B$2:$B$7</c:f>
              <c:numCache>
                <c:formatCode>General</c:formatCode>
                <c:ptCount val="4"/>
                <c:pt idx="0">
                  <c:v>115</c:v>
                </c:pt>
                <c:pt idx="1">
                  <c:v>76</c:v>
                </c:pt>
                <c:pt idx="2">
                  <c:v>357</c:v>
                </c:pt>
                <c:pt idx="3">
                  <c:v>250</c:v>
                </c:pt>
              </c:numCache>
            </c:numRef>
          </c:val>
          <c:extLst xmlns:c16r2="http://schemas.microsoft.com/office/drawing/2015/06/chart">
            <c:ext xmlns:c16="http://schemas.microsoft.com/office/drawing/2014/chart" uri="{C3380CC4-5D6E-409C-BE32-E72D297353CC}">
              <c16:uniqueId val="{00000009-60C0-4E9F-B209-BA95D3A30E98}"/>
            </c:ext>
          </c:extLst>
        </c:ser>
        <c:dLbls>
          <c:showLegendKey val="0"/>
          <c:showVal val="0"/>
          <c:showCatName val="0"/>
          <c:showSerName val="0"/>
          <c:showPercent val="1"/>
          <c:showBubbleSize val="0"/>
          <c:showLeaderLines val="1"/>
        </c:dLbls>
        <c:firstSliceAng val="0"/>
        <c:holeSize val="2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0.42822</cdr:x>
      <cdr:y>0.38779</cdr:y>
    </cdr:from>
    <cdr:to>
      <cdr:x>0.78711</cdr:x>
      <cdr:y>0.74054</cdr:y>
    </cdr:to>
    <cdr:sp macro="" textlink="">
      <cdr:nvSpPr>
        <cdr:cNvPr id="2" name="TextBox 5">
          <a:extLst xmlns:a="http://schemas.openxmlformats.org/drawingml/2006/main">
            <a:ext uri="{FF2B5EF4-FFF2-40B4-BE49-F238E27FC236}">
              <a16:creationId xmlns:a16="http://schemas.microsoft.com/office/drawing/2014/main" xmlns="" id="{B0DE7DD8-96E1-4CD1-959C-02B107C0DFBA}"/>
            </a:ext>
          </a:extLst>
        </cdr:cNvPr>
        <cdr:cNvSpPr txBox="1"/>
      </cdr:nvSpPr>
      <cdr:spPr>
        <a:xfrm xmlns:a="http://schemas.openxmlformats.org/drawingml/2006/main">
          <a:off x="1527430" y="1015025"/>
          <a:ext cx="1280168" cy="923328"/>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45719" tIns="45719" rIns="45719" bIns="45719" numCol="1" spcCol="38100" rtlCol="0" anchor="t">
          <a:spAutoFit/>
        </a:bodyPr>
        <a:lstStyle xmlns:a="http://schemas.openxmlformats.org/drawingml/2006/main">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1478D"/>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1478D"/>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1478D"/>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1478D"/>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1478D"/>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1478D"/>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1478D"/>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1478D"/>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1478D"/>
              </a:solidFill>
              <a:effectLst/>
              <a:uFillTx/>
              <a:latin typeface="+mj-lt"/>
              <a:ea typeface="+mj-ea"/>
              <a:cs typeface="+mj-cs"/>
              <a:sym typeface="Calibri"/>
            </a:defRPr>
          </a:lvl9pPr>
        </a:lstStyle>
        <a:p xmlns:a="http://schemas.openxmlformats.org/drawingml/2006/main">
          <a:pPr marL="0" marR="0" indent="0" algn="ctr"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1478D"/>
              </a:solidFill>
              <a:effectLst/>
              <a:uFillTx/>
              <a:latin typeface="+mj-lt"/>
              <a:ea typeface="+mj-ea"/>
              <a:cs typeface="+mj-cs"/>
              <a:sym typeface="Calibri"/>
            </a:rPr>
            <a:t>Taxpayers</a:t>
          </a:r>
        </a:p>
        <a:p xmlns:a="http://schemas.openxmlformats.org/drawingml/2006/main">
          <a:pPr marL="0" marR="0" indent="0" algn="ctr" defTabSz="914400" rtl="0" fontAlgn="auto" latinLnBrk="0" hangingPunct="0">
            <a:lnSpc>
              <a:spcPct val="100000"/>
            </a:lnSpc>
            <a:spcBef>
              <a:spcPts val="0"/>
            </a:spcBef>
            <a:spcAft>
              <a:spcPts val="0"/>
            </a:spcAft>
            <a:buClrTx/>
            <a:buSzTx/>
            <a:buFontTx/>
            <a:buNone/>
            <a:tabLst/>
          </a:pPr>
          <a:r>
            <a:rPr lang="en-GB" dirty="0"/>
            <a:t>who gave </a:t>
          </a:r>
        </a:p>
        <a:p xmlns:a="http://schemas.openxmlformats.org/drawingml/2006/main">
          <a:pPr marL="0" marR="0" indent="0" algn="ctr"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1478D"/>
              </a:solidFill>
              <a:effectLst/>
              <a:uFillTx/>
              <a:latin typeface="+mj-lt"/>
              <a:ea typeface="+mj-ea"/>
              <a:cs typeface="+mj-cs"/>
              <a:sym typeface="Calibri"/>
            </a:rPr>
            <a:t>a</a:t>
          </a:r>
          <a:r>
            <a:rPr kumimoji="0" lang="en-GB" sz="1800" b="0" i="0" u="none" strike="noStrike" cap="none" spc="0" normalizeH="0" dirty="0">
              <a:ln>
                <a:noFill/>
              </a:ln>
              <a:solidFill>
                <a:srgbClr val="01478D"/>
              </a:solidFill>
              <a:effectLst/>
              <a:uFillTx/>
              <a:latin typeface="+mj-lt"/>
              <a:ea typeface="+mj-ea"/>
              <a:cs typeface="+mj-cs"/>
              <a:sym typeface="Calibri"/>
            </a:rPr>
            <a:t> view</a:t>
          </a:r>
          <a:endParaRPr kumimoji="0" lang="en-GB" sz="1800" b="0" i="0" u="none" strike="noStrike" cap="none" spc="0" normalizeH="0" baseline="0" dirty="0">
            <a:ln>
              <a:noFill/>
            </a:ln>
            <a:solidFill>
              <a:srgbClr val="01478D"/>
            </a:solidFill>
            <a:effectLst/>
            <a:uFillTx/>
            <a:latin typeface="+mj-lt"/>
            <a:ea typeface="+mj-ea"/>
            <a:cs typeface="+mj-cs"/>
            <a:sym typeface="Calibri"/>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xfrm>
            <a:off x="176213" y="735013"/>
            <a:ext cx="6534150" cy="3676650"/>
          </a:xfrm>
          <a:prstGeom prst="rect">
            <a:avLst/>
          </a:prstGeom>
        </p:spPr>
        <p:txBody>
          <a:bodyPr lIns="95372" tIns="47686" rIns="95372" bIns="47686"/>
          <a:lstStyle/>
          <a:p>
            <a:endParaRPr/>
          </a:p>
        </p:txBody>
      </p:sp>
      <p:sp>
        <p:nvSpPr>
          <p:cNvPr id="53" name="Shape 53"/>
          <p:cNvSpPr>
            <a:spLocks noGrp="1"/>
          </p:cNvSpPr>
          <p:nvPr>
            <p:ph type="body" sz="quarter" idx="1"/>
          </p:nvPr>
        </p:nvSpPr>
        <p:spPr>
          <a:xfrm>
            <a:off x="918210" y="4657090"/>
            <a:ext cx="5050155" cy="4411980"/>
          </a:xfrm>
          <a:prstGeom prst="rect">
            <a:avLst/>
          </a:prstGeom>
        </p:spPr>
        <p:txBody>
          <a:bodyPr lIns="95372" tIns="47686" rIns="95372" bIns="47686"/>
          <a:lstStyle/>
          <a:p>
            <a:endParaRPr/>
          </a:p>
        </p:txBody>
      </p:sp>
    </p:spTree>
    <p:extLst>
      <p:ext uri="{BB962C8B-B14F-4D97-AF65-F5344CB8AC3E}">
        <p14:creationId xmlns:p14="http://schemas.microsoft.com/office/powerpoint/2010/main" val="1142567800"/>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3" name="Rectangle 6"/>
          <p:cNvSpPr/>
          <p:nvPr/>
        </p:nvSpPr>
        <p:spPr>
          <a:xfrm>
            <a:off x="0" y="1716331"/>
            <a:ext cx="12192000" cy="5141669"/>
          </a:xfrm>
          <a:prstGeom prst="rect">
            <a:avLst/>
          </a:prstGeom>
          <a:solidFill>
            <a:srgbClr val="01478D"/>
          </a:solidFill>
          <a:ln w="12700">
            <a:miter lim="400000"/>
          </a:ln>
        </p:spPr>
        <p:txBody>
          <a:bodyPr lIns="45719" rIns="45719" anchor="ctr"/>
          <a:lstStyle/>
          <a:p>
            <a:pPr algn="ctr">
              <a:defRPr>
                <a:solidFill>
                  <a:srgbClr val="FFFFFF"/>
                </a:solidFill>
              </a:defRPr>
            </a:pPr>
            <a:endParaRPr sz="1800"/>
          </a:p>
        </p:txBody>
      </p:sp>
      <p:sp>
        <p:nvSpPr>
          <p:cNvPr id="24" name="Title Text"/>
          <p:cNvSpPr txBox="1">
            <a:spLocks noGrp="1"/>
          </p:cNvSpPr>
          <p:nvPr>
            <p:ph type="title"/>
          </p:nvPr>
        </p:nvSpPr>
        <p:spPr>
          <a:xfrm>
            <a:off x="914400" y="3075716"/>
            <a:ext cx="10363200" cy="1006888"/>
          </a:xfrm>
          <a:prstGeom prst="rect">
            <a:avLst/>
          </a:prstGeom>
        </p:spPr>
        <p:txBody>
          <a:bodyPr/>
          <a:lstStyle>
            <a:lvl1pPr algn="l">
              <a:defRPr>
                <a:solidFill>
                  <a:srgbClr val="FFFFFF"/>
                </a:solidFill>
              </a:defRPr>
            </a:lvl1pPr>
          </a:lstStyle>
          <a:p>
            <a:r>
              <a:rPr lang="en-US"/>
              <a:t>Click to edit Master title style</a:t>
            </a:r>
            <a:endParaRPr dirty="0"/>
          </a:p>
        </p:txBody>
      </p:sp>
      <p:sp>
        <p:nvSpPr>
          <p:cNvPr id="3" name="Text Placeholder 2"/>
          <p:cNvSpPr>
            <a:spLocks noGrp="1"/>
          </p:cNvSpPr>
          <p:nvPr>
            <p:ph type="body" sz="quarter" idx="10" hasCustomPrompt="1"/>
          </p:nvPr>
        </p:nvSpPr>
        <p:spPr>
          <a:xfrm>
            <a:off x="914400" y="4229100"/>
            <a:ext cx="10363200" cy="1093788"/>
          </a:xfrm>
        </p:spPr>
        <p:txBody>
          <a:bodyPr>
            <a:normAutofit/>
          </a:bodyPr>
          <a:lstStyle>
            <a:lvl1pPr marL="0" indent="0">
              <a:buNone/>
              <a:defRPr sz="2800">
                <a:solidFill>
                  <a:schemeClr val="bg1">
                    <a:alpha val="79573"/>
                  </a:schemeClr>
                </a:solidFill>
              </a:defRPr>
            </a:lvl1pPr>
          </a:lstStyle>
          <a:p>
            <a:pPr lvl="0"/>
            <a:r>
              <a:rPr lang="en-GB" dirty="0"/>
              <a:t>Sub-title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39521" y="181219"/>
            <a:ext cx="3112957" cy="1333383"/>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4" name="Title Text"/>
          <p:cNvSpPr txBox="1">
            <a:spLocks noGrp="1"/>
          </p:cNvSpPr>
          <p:nvPr>
            <p:ph type="title"/>
          </p:nvPr>
        </p:nvSpPr>
        <p:spPr>
          <a:prstGeom prst="rect">
            <a:avLst/>
          </a:prstGeom>
        </p:spPr>
        <p:txBody>
          <a:bodyPr/>
          <a:lstStyle/>
          <a:p>
            <a:r>
              <a:rPr lang="en-US"/>
              <a:t>Click to edit Master title style</a:t>
            </a:r>
            <a:endParaRPr/>
          </a:p>
        </p:txBody>
      </p:sp>
      <p:sp>
        <p:nvSpPr>
          <p:cNvPr id="35" name="Body Level One…"/>
          <p:cNvSpPr txBox="1">
            <a:spLocks noGrp="1"/>
          </p:cNvSpPr>
          <p:nvPr>
            <p:ph type="body" idx="1"/>
          </p:nvPr>
        </p:nvSpPr>
        <p:spPr>
          <a:xfrm>
            <a:off x="609600" y="1600200"/>
            <a:ext cx="10972800" cy="4675909"/>
          </a:xfrm>
          <a:prstGeom prst="rect">
            <a:avLst/>
          </a:prstGeom>
        </p:spPr>
        <p:txBody>
          <a:bodyPr/>
          <a:lstStyle>
            <a:lvl1pPr>
              <a:defRPr>
                <a:solidFill>
                  <a:schemeClr val="bg1">
                    <a:alpha val="79573"/>
                  </a:schemeClr>
                </a:solidFill>
              </a:defRPr>
            </a:lvl1pPr>
            <a:lvl2pPr>
              <a:defRPr>
                <a:solidFill>
                  <a:schemeClr val="bg1">
                    <a:alpha val="79573"/>
                  </a:schemeClr>
                </a:solidFill>
              </a:defRPr>
            </a:lvl2pPr>
            <a:lvl3pPr>
              <a:defRPr>
                <a:solidFill>
                  <a:schemeClr val="bg1">
                    <a:alpha val="79573"/>
                  </a:schemeClr>
                </a:solidFill>
              </a:defRPr>
            </a:lvl3pPr>
            <a:lvl4pPr>
              <a:defRPr>
                <a:solidFill>
                  <a:schemeClr val="bg1">
                    <a:alpha val="79573"/>
                  </a:schemeClr>
                </a:solidFill>
              </a:defRPr>
            </a:lvl4pPr>
            <a:lvl5pPr>
              <a:defRPr>
                <a:solidFill>
                  <a:schemeClr val="bg1">
                    <a:alpha val="79573"/>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2 Cols">
    <p:spTree>
      <p:nvGrpSpPr>
        <p:cNvPr id="1" name=""/>
        <p:cNvGrpSpPr/>
        <p:nvPr/>
      </p:nvGrpSpPr>
      <p:grpSpPr>
        <a:xfrm>
          <a:off x="0" y="0"/>
          <a:ext cx="0" cy="0"/>
          <a:chOff x="0" y="0"/>
          <a:chExt cx="0" cy="0"/>
        </a:xfrm>
      </p:grpSpPr>
      <p:sp>
        <p:nvSpPr>
          <p:cNvPr id="43" name="Title Text"/>
          <p:cNvSpPr txBox="1">
            <a:spLocks noGrp="1"/>
          </p:cNvSpPr>
          <p:nvPr>
            <p:ph type="title"/>
          </p:nvPr>
        </p:nvSpPr>
        <p:spPr>
          <a:prstGeom prst="rect">
            <a:avLst/>
          </a:prstGeom>
        </p:spPr>
        <p:txBody>
          <a:bodyPr/>
          <a:lstStyle/>
          <a:p>
            <a:r>
              <a:rPr lang="en-US"/>
              <a:t>Click to edit Master title style</a:t>
            </a:r>
            <a:endParaRPr/>
          </a:p>
        </p:txBody>
      </p:sp>
      <p:sp>
        <p:nvSpPr>
          <p:cNvPr id="44" name="Body Level One…"/>
          <p:cNvSpPr txBox="1"/>
          <p:nvPr/>
        </p:nvSpPr>
        <p:spPr>
          <a:xfrm>
            <a:off x="525434" y="1600200"/>
            <a:ext cx="5384801" cy="46759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325754" indent="-325754" defTabSz="868680">
              <a:spcBef>
                <a:spcPts val="700"/>
              </a:spcBef>
              <a:buSzPct val="100000"/>
              <a:buChar char="▪"/>
              <a:defRPr sz="3040">
                <a:solidFill>
                  <a:srgbClr val="1E1C11">
                    <a:alpha val="79573"/>
                  </a:srgbClr>
                </a:solidFill>
                <a:latin typeface="Arial"/>
                <a:ea typeface="Arial"/>
                <a:cs typeface="Arial"/>
                <a:sym typeface="Arial"/>
              </a:defRPr>
            </a:lvl1pPr>
            <a:lvl2pPr marL="744582" indent="-310242" defTabSz="868680">
              <a:spcBef>
                <a:spcPts val="700"/>
              </a:spcBef>
              <a:buSzPct val="100000"/>
              <a:buChar char="•"/>
              <a:defRPr sz="3040">
                <a:solidFill>
                  <a:srgbClr val="1E1C11">
                    <a:alpha val="79573"/>
                  </a:srgbClr>
                </a:solidFill>
                <a:latin typeface="Arial"/>
                <a:ea typeface="Arial"/>
                <a:cs typeface="Arial"/>
                <a:sym typeface="Arial"/>
              </a:defRPr>
            </a:lvl2pPr>
            <a:lvl3pPr marL="1158239" indent="-289559" defTabSz="868680">
              <a:spcBef>
                <a:spcPts val="700"/>
              </a:spcBef>
              <a:buSzPct val="100000"/>
              <a:buChar char="•"/>
              <a:defRPr sz="3040">
                <a:solidFill>
                  <a:srgbClr val="1E1C11">
                    <a:alpha val="79573"/>
                  </a:srgbClr>
                </a:solidFill>
                <a:latin typeface="Arial"/>
                <a:ea typeface="Arial"/>
                <a:cs typeface="Arial"/>
                <a:sym typeface="Arial"/>
              </a:defRPr>
            </a:lvl3pPr>
            <a:lvl4pPr marL="1650492" indent="-347472" defTabSz="868680">
              <a:spcBef>
                <a:spcPts val="700"/>
              </a:spcBef>
              <a:buSzPct val="100000"/>
              <a:buChar char="•"/>
              <a:defRPr sz="3040">
                <a:solidFill>
                  <a:srgbClr val="1E1C11">
                    <a:alpha val="79573"/>
                  </a:srgbClr>
                </a:solidFill>
                <a:latin typeface="Arial"/>
                <a:ea typeface="Arial"/>
                <a:cs typeface="Arial"/>
                <a:sym typeface="Arial"/>
              </a:defRPr>
            </a:lvl4pPr>
            <a:lvl5pPr marL="2084832" indent="-347472" defTabSz="868680">
              <a:spcBef>
                <a:spcPts val="700"/>
              </a:spcBef>
              <a:buSzPct val="100000"/>
              <a:buChar char="•"/>
              <a:defRPr sz="3040">
                <a:solidFill>
                  <a:srgbClr val="1E1C11">
                    <a:alpha val="79573"/>
                  </a:srgbClr>
                </a:solidFill>
                <a:latin typeface="Arial"/>
                <a:ea typeface="Arial"/>
                <a:cs typeface="Arial"/>
                <a:sym typeface="Arial"/>
              </a:defRPr>
            </a:lvl5pPr>
          </a:lstStyle>
          <a:p>
            <a:r>
              <a:rPr sz="2000" dirty="0">
                <a:solidFill>
                  <a:schemeClr val="bg1">
                    <a:alpha val="79573"/>
                  </a:schemeClr>
                </a:solidFill>
              </a:rPr>
              <a:t>Body Level One</a:t>
            </a:r>
          </a:p>
          <a:p>
            <a:pPr lvl="1"/>
            <a:r>
              <a:rPr sz="2000" dirty="0">
                <a:solidFill>
                  <a:schemeClr val="bg1">
                    <a:alpha val="79573"/>
                  </a:schemeClr>
                </a:solidFill>
              </a:rPr>
              <a:t>Body Level Two</a:t>
            </a:r>
          </a:p>
          <a:p>
            <a:pPr lvl="2"/>
            <a:r>
              <a:rPr sz="2000" dirty="0">
                <a:solidFill>
                  <a:schemeClr val="bg1">
                    <a:alpha val="79573"/>
                  </a:schemeClr>
                </a:solidFill>
              </a:rPr>
              <a:t>Body Level Three</a:t>
            </a:r>
          </a:p>
          <a:p>
            <a:pPr lvl="3"/>
            <a:r>
              <a:rPr sz="2000" dirty="0">
                <a:solidFill>
                  <a:schemeClr val="bg1">
                    <a:alpha val="79573"/>
                  </a:schemeClr>
                </a:solidFill>
              </a:rPr>
              <a:t>Body Level Four</a:t>
            </a:r>
          </a:p>
          <a:p>
            <a:pPr lvl="4"/>
            <a:r>
              <a:rPr sz="2000" dirty="0">
                <a:solidFill>
                  <a:schemeClr val="bg1">
                    <a:alpha val="79573"/>
                  </a:schemeClr>
                </a:solidFill>
              </a:rPr>
              <a:t>Body Level Five</a:t>
            </a:r>
          </a:p>
        </p:txBody>
      </p:sp>
      <p:sp>
        <p:nvSpPr>
          <p:cNvPr id="45" name="Body Level One…"/>
          <p:cNvSpPr txBox="1"/>
          <p:nvPr/>
        </p:nvSpPr>
        <p:spPr>
          <a:xfrm>
            <a:off x="6381964" y="1600200"/>
            <a:ext cx="5384801" cy="46759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325754" indent="-325754" defTabSz="868680">
              <a:spcBef>
                <a:spcPts val="700"/>
              </a:spcBef>
              <a:buSzPct val="100000"/>
              <a:buChar char="▪"/>
              <a:defRPr sz="3040">
                <a:solidFill>
                  <a:srgbClr val="1E1C11">
                    <a:alpha val="79573"/>
                  </a:srgbClr>
                </a:solidFill>
                <a:latin typeface="Arial"/>
                <a:ea typeface="Arial"/>
                <a:cs typeface="Arial"/>
                <a:sym typeface="Arial"/>
              </a:defRPr>
            </a:lvl1pPr>
            <a:lvl2pPr marL="744582" indent="-310242" defTabSz="868680">
              <a:spcBef>
                <a:spcPts val="700"/>
              </a:spcBef>
              <a:buSzPct val="100000"/>
              <a:buChar char="•"/>
              <a:defRPr sz="3040">
                <a:solidFill>
                  <a:srgbClr val="1E1C11">
                    <a:alpha val="79573"/>
                  </a:srgbClr>
                </a:solidFill>
                <a:latin typeface="Arial"/>
                <a:ea typeface="Arial"/>
                <a:cs typeface="Arial"/>
                <a:sym typeface="Arial"/>
              </a:defRPr>
            </a:lvl2pPr>
            <a:lvl3pPr marL="1158239" indent="-289559" defTabSz="868680">
              <a:spcBef>
                <a:spcPts val="700"/>
              </a:spcBef>
              <a:buSzPct val="100000"/>
              <a:buChar char="•"/>
              <a:defRPr sz="3040">
                <a:solidFill>
                  <a:srgbClr val="1E1C11">
                    <a:alpha val="79573"/>
                  </a:srgbClr>
                </a:solidFill>
                <a:latin typeface="Arial"/>
                <a:ea typeface="Arial"/>
                <a:cs typeface="Arial"/>
                <a:sym typeface="Arial"/>
              </a:defRPr>
            </a:lvl3pPr>
            <a:lvl4pPr marL="1650492" indent="-347472" defTabSz="868680">
              <a:spcBef>
                <a:spcPts val="700"/>
              </a:spcBef>
              <a:buSzPct val="100000"/>
              <a:buChar char="•"/>
              <a:defRPr sz="3040">
                <a:solidFill>
                  <a:srgbClr val="1E1C11">
                    <a:alpha val="79573"/>
                  </a:srgbClr>
                </a:solidFill>
                <a:latin typeface="Arial"/>
                <a:ea typeface="Arial"/>
                <a:cs typeface="Arial"/>
                <a:sym typeface="Arial"/>
              </a:defRPr>
            </a:lvl4pPr>
            <a:lvl5pPr marL="2084832" indent="-347472" defTabSz="868680">
              <a:spcBef>
                <a:spcPts val="700"/>
              </a:spcBef>
              <a:buSzPct val="100000"/>
              <a:buChar char="•"/>
              <a:defRPr sz="3040">
                <a:solidFill>
                  <a:srgbClr val="1E1C11">
                    <a:alpha val="79573"/>
                  </a:srgbClr>
                </a:solidFill>
                <a:latin typeface="Arial"/>
                <a:ea typeface="Arial"/>
                <a:cs typeface="Arial"/>
                <a:sym typeface="Arial"/>
              </a:defRPr>
            </a:lvl5pPr>
          </a:lstStyle>
          <a:p>
            <a:r>
              <a:rPr sz="2000" dirty="0">
                <a:solidFill>
                  <a:schemeClr val="bg1">
                    <a:alpha val="79573"/>
                  </a:schemeClr>
                </a:solidFill>
              </a:rPr>
              <a:t>Body Level One</a:t>
            </a:r>
          </a:p>
          <a:p>
            <a:pPr lvl="1"/>
            <a:r>
              <a:rPr sz="2000" dirty="0">
                <a:solidFill>
                  <a:schemeClr val="bg1">
                    <a:alpha val="79573"/>
                  </a:schemeClr>
                </a:solidFill>
              </a:rPr>
              <a:t>Body Level Two</a:t>
            </a:r>
          </a:p>
          <a:p>
            <a:pPr lvl="2"/>
            <a:r>
              <a:rPr sz="2000" dirty="0">
                <a:solidFill>
                  <a:schemeClr val="bg1">
                    <a:alpha val="79573"/>
                  </a:schemeClr>
                </a:solidFill>
              </a:rPr>
              <a:t>Body Level Three</a:t>
            </a:r>
          </a:p>
          <a:p>
            <a:pPr lvl="3"/>
            <a:r>
              <a:rPr sz="2000" dirty="0">
                <a:solidFill>
                  <a:schemeClr val="bg1">
                    <a:alpha val="79573"/>
                  </a:schemeClr>
                </a:solidFill>
              </a:rPr>
              <a:t>Body Level Four</a:t>
            </a:r>
          </a:p>
          <a:p>
            <a:pPr lvl="4"/>
            <a:r>
              <a:rPr sz="2000" dirty="0">
                <a:solidFill>
                  <a:schemeClr val="bg1">
                    <a:alpha val="79573"/>
                  </a:schemeClr>
                </a:solidFill>
              </a:rP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0" y="6457950"/>
            <a:ext cx="12192000" cy="400050"/>
          </a:xfrm>
          <a:prstGeom prst="rect">
            <a:avLst/>
          </a:prstGeom>
          <a:solidFill>
            <a:srgbClr val="01478D"/>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6" name="Title Text"/>
          <p:cNvSpPr txBox="1">
            <a:spLocks noGrp="1"/>
          </p:cNvSpPr>
          <p:nvPr>
            <p:ph type="title"/>
          </p:nvPr>
        </p:nvSpPr>
        <p:spPr>
          <a:xfrm>
            <a:off x="609600" y="274639"/>
            <a:ext cx="109728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7" name="Body Level One…"/>
          <p:cNvSpPr txBox="1">
            <a:spLocks noGrp="1"/>
          </p:cNvSpPr>
          <p:nvPr>
            <p:ph type="body" idx="1"/>
          </p:nvPr>
        </p:nvSpPr>
        <p:spPr>
          <a:xfrm>
            <a:off x="609600" y="1600200"/>
            <a:ext cx="10972800" cy="46759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3pPr>
              <a:buChar char="•"/>
            </a:lvl3pPr>
            <a:lvl4pPr>
              <a:buChar char="•"/>
            </a:lvl4pPr>
            <a:lvl5pPr>
              <a:buChar cha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ctr" defTabSz="914400" eaLnBrk="1" latinLnBrk="0" hangingPunct="1">
        <a:lnSpc>
          <a:spcPct val="100000"/>
        </a:lnSpc>
        <a:spcBef>
          <a:spcPts val="0"/>
        </a:spcBef>
        <a:spcAft>
          <a:spcPts val="0"/>
        </a:spcAft>
        <a:buClrTx/>
        <a:buSzTx/>
        <a:buFontTx/>
        <a:buNone/>
        <a:tabLst/>
        <a:defRPr sz="4000" b="1" i="0" u="none" strike="noStrike" cap="none" spc="0" baseline="0">
          <a:solidFill>
            <a:srgbClr val="01478D"/>
          </a:solidFill>
          <a:uFillTx/>
          <a:latin typeface="Arial"/>
          <a:ea typeface="Arial"/>
          <a:cs typeface="Arial"/>
          <a:sym typeface="Arial"/>
        </a:defRPr>
      </a:lvl1pPr>
      <a:lvl2pPr marL="0" marR="0" indent="0" algn="ctr" defTabSz="914400" eaLnBrk="1" latinLnBrk="0" hangingPunct="1">
        <a:lnSpc>
          <a:spcPct val="100000"/>
        </a:lnSpc>
        <a:spcBef>
          <a:spcPts val="0"/>
        </a:spcBef>
        <a:spcAft>
          <a:spcPts val="0"/>
        </a:spcAft>
        <a:buClrTx/>
        <a:buSzTx/>
        <a:buFontTx/>
        <a:buNone/>
        <a:tabLst/>
        <a:defRPr sz="4000" b="1" i="0" u="none" strike="noStrike" cap="none" spc="0" baseline="0">
          <a:solidFill>
            <a:srgbClr val="01478D"/>
          </a:solidFill>
          <a:uFillTx/>
          <a:latin typeface="Arial"/>
          <a:ea typeface="Arial"/>
          <a:cs typeface="Arial"/>
          <a:sym typeface="Arial"/>
        </a:defRPr>
      </a:lvl2pPr>
      <a:lvl3pPr marL="0" marR="0" indent="0" algn="ctr" defTabSz="914400" eaLnBrk="1" latinLnBrk="0" hangingPunct="1">
        <a:lnSpc>
          <a:spcPct val="100000"/>
        </a:lnSpc>
        <a:spcBef>
          <a:spcPts val="0"/>
        </a:spcBef>
        <a:spcAft>
          <a:spcPts val="0"/>
        </a:spcAft>
        <a:buClrTx/>
        <a:buSzTx/>
        <a:buFontTx/>
        <a:buNone/>
        <a:tabLst/>
        <a:defRPr sz="4000" b="1" i="0" u="none" strike="noStrike" cap="none" spc="0" baseline="0">
          <a:solidFill>
            <a:srgbClr val="01478D"/>
          </a:solidFill>
          <a:uFillTx/>
          <a:latin typeface="Arial"/>
          <a:ea typeface="Arial"/>
          <a:cs typeface="Arial"/>
          <a:sym typeface="Arial"/>
        </a:defRPr>
      </a:lvl3pPr>
      <a:lvl4pPr marL="0" marR="0" indent="0" algn="ctr" defTabSz="914400" eaLnBrk="1" latinLnBrk="0" hangingPunct="1">
        <a:lnSpc>
          <a:spcPct val="100000"/>
        </a:lnSpc>
        <a:spcBef>
          <a:spcPts val="0"/>
        </a:spcBef>
        <a:spcAft>
          <a:spcPts val="0"/>
        </a:spcAft>
        <a:buClrTx/>
        <a:buSzTx/>
        <a:buFontTx/>
        <a:buNone/>
        <a:tabLst/>
        <a:defRPr sz="4000" b="1" i="0" u="none" strike="noStrike" cap="none" spc="0" baseline="0">
          <a:solidFill>
            <a:srgbClr val="01478D"/>
          </a:solidFill>
          <a:uFillTx/>
          <a:latin typeface="Arial"/>
          <a:ea typeface="Arial"/>
          <a:cs typeface="Arial"/>
          <a:sym typeface="Arial"/>
        </a:defRPr>
      </a:lvl4pPr>
      <a:lvl5pPr marL="0" marR="0" indent="0" algn="ctr" defTabSz="914400" eaLnBrk="1" latinLnBrk="0" hangingPunct="1">
        <a:lnSpc>
          <a:spcPct val="100000"/>
        </a:lnSpc>
        <a:spcBef>
          <a:spcPts val="0"/>
        </a:spcBef>
        <a:spcAft>
          <a:spcPts val="0"/>
        </a:spcAft>
        <a:buClrTx/>
        <a:buSzTx/>
        <a:buFontTx/>
        <a:buNone/>
        <a:tabLst/>
        <a:defRPr sz="4000" b="1" i="0" u="none" strike="noStrike" cap="none" spc="0" baseline="0">
          <a:solidFill>
            <a:srgbClr val="01478D"/>
          </a:solidFill>
          <a:uFillTx/>
          <a:latin typeface="Arial"/>
          <a:ea typeface="Arial"/>
          <a:cs typeface="Arial"/>
          <a:sym typeface="Arial"/>
        </a:defRPr>
      </a:lvl5pPr>
      <a:lvl6pPr marL="0" marR="0" indent="0" algn="ctr" defTabSz="914400" eaLnBrk="1" latinLnBrk="0" hangingPunct="1">
        <a:lnSpc>
          <a:spcPct val="100000"/>
        </a:lnSpc>
        <a:spcBef>
          <a:spcPts val="0"/>
        </a:spcBef>
        <a:spcAft>
          <a:spcPts val="0"/>
        </a:spcAft>
        <a:buClrTx/>
        <a:buSzTx/>
        <a:buFontTx/>
        <a:buNone/>
        <a:tabLst/>
        <a:defRPr sz="4000" b="1" i="0" u="none" strike="noStrike" cap="none" spc="0" baseline="0">
          <a:solidFill>
            <a:srgbClr val="01478D"/>
          </a:solidFill>
          <a:uFillTx/>
          <a:latin typeface="Arial"/>
          <a:ea typeface="Arial"/>
          <a:cs typeface="Arial"/>
          <a:sym typeface="Arial"/>
        </a:defRPr>
      </a:lvl6pPr>
      <a:lvl7pPr marL="0" marR="0" indent="0" algn="ctr" defTabSz="914400" eaLnBrk="1" latinLnBrk="0" hangingPunct="1">
        <a:lnSpc>
          <a:spcPct val="100000"/>
        </a:lnSpc>
        <a:spcBef>
          <a:spcPts val="0"/>
        </a:spcBef>
        <a:spcAft>
          <a:spcPts val="0"/>
        </a:spcAft>
        <a:buClrTx/>
        <a:buSzTx/>
        <a:buFontTx/>
        <a:buNone/>
        <a:tabLst/>
        <a:defRPr sz="4000" b="1" i="0" u="none" strike="noStrike" cap="none" spc="0" baseline="0">
          <a:solidFill>
            <a:srgbClr val="01478D"/>
          </a:solidFill>
          <a:uFillTx/>
          <a:latin typeface="Arial"/>
          <a:ea typeface="Arial"/>
          <a:cs typeface="Arial"/>
          <a:sym typeface="Arial"/>
        </a:defRPr>
      </a:lvl7pPr>
      <a:lvl8pPr marL="0" marR="0" indent="0" algn="ctr" defTabSz="914400" eaLnBrk="1" latinLnBrk="0" hangingPunct="1">
        <a:lnSpc>
          <a:spcPct val="100000"/>
        </a:lnSpc>
        <a:spcBef>
          <a:spcPts val="0"/>
        </a:spcBef>
        <a:spcAft>
          <a:spcPts val="0"/>
        </a:spcAft>
        <a:buClrTx/>
        <a:buSzTx/>
        <a:buFontTx/>
        <a:buNone/>
        <a:tabLst/>
        <a:defRPr sz="4000" b="1" i="0" u="none" strike="noStrike" cap="none" spc="0" baseline="0">
          <a:solidFill>
            <a:srgbClr val="01478D"/>
          </a:solidFill>
          <a:uFillTx/>
          <a:latin typeface="Arial"/>
          <a:ea typeface="Arial"/>
          <a:cs typeface="Arial"/>
          <a:sym typeface="Arial"/>
        </a:defRPr>
      </a:lvl8pPr>
      <a:lvl9pPr marL="0" marR="0" indent="0" algn="ctr" defTabSz="914400" eaLnBrk="1" latinLnBrk="0" hangingPunct="1">
        <a:lnSpc>
          <a:spcPct val="100000"/>
        </a:lnSpc>
        <a:spcBef>
          <a:spcPts val="0"/>
        </a:spcBef>
        <a:spcAft>
          <a:spcPts val="0"/>
        </a:spcAft>
        <a:buClrTx/>
        <a:buSzTx/>
        <a:buFontTx/>
        <a:buNone/>
        <a:tabLst/>
        <a:defRPr sz="4000" b="1" i="0" u="none" strike="noStrike" cap="none" spc="0" baseline="0">
          <a:solidFill>
            <a:srgbClr val="01478D"/>
          </a:solidFill>
          <a:uFillTx/>
          <a:latin typeface="Arial"/>
          <a:ea typeface="Arial"/>
          <a:cs typeface="Arial"/>
          <a:sym typeface="Arial"/>
        </a:defRPr>
      </a:lvl9pPr>
    </p:titleStyle>
    <p:bodyStyle>
      <a:lvl1pPr marL="342900" marR="0" indent="-342900"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1pPr>
      <a:lvl2pPr marL="783771" marR="0" indent="-326571"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2pPr>
      <a:lvl3pPr marL="1219200" marR="0" indent="-304800" algn="l" defTabSz="914400" eaLnBrk="1" latinLnBrk="0" hangingPunct="1">
        <a:lnSpc>
          <a:spcPct val="100000"/>
        </a:lnSpc>
        <a:spcBef>
          <a:spcPts val="700"/>
        </a:spcBef>
        <a:spcAft>
          <a:spcPts val="0"/>
        </a:spcAft>
        <a:buClrTx/>
        <a:buSzPct val="100000"/>
        <a:buFontTx/>
        <a:buChar char="o"/>
        <a:tabLst/>
        <a:defRPr sz="2000" b="0" i="0" u="none" strike="noStrike" cap="none" spc="0" baseline="0">
          <a:solidFill>
            <a:schemeClr val="bg1">
              <a:alpha val="79573"/>
            </a:schemeClr>
          </a:solidFill>
          <a:uFillTx/>
          <a:latin typeface="Arial"/>
          <a:ea typeface="Arial"/>
          <a:cs typeface="Arial"/>
          <a:sym typeface="Arial"/>
        </a:defRPr>
      </a:lvl3pPr>
      <a:lvl4pPr marL="1737360" marR="0" indent="-365760"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4pPr>
      <a:lvl5pPr marL="2194560" marR="0" indent="-365760"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5pPr>
      <a:lvl6pPr marL="2651760" marR="0" indent="-365760" algn="l" defTabSz="914400" eaLnBrk="1" latinLnBrk="0" hangingPunct="1">
        <a:lnSpc>
          <a:spcPct val="100000"/>
        </a:lnSpc>
        <a:spcBef>
          <a:spcPts val="700"/>
        </a:spcBef>
        <a:spcAft>
          <a:spcPts val="0"/>
        </a:spcAft>
        <a:buClrTx/>
        <a:buSzPct val="100000"/>
        <a:buFontTx/>
        <a:buChar char="•"/>
        <a:tabLst/>
        <a:defRPr sz="3200" b="0" i="0" u="none" strike="noStrike" cap="none" spc="0" baseline="0">
          <a:solidFill>
            <a:srgbClr val="1E1C11">
              <a:alpha val="79573"/>
            </a:srgbClr>
          </a:solidFill>
          <a:uFillTx/>
          <a:latin typeface="Arial"/>
          <a:ea typeface="Arial"/>
          <a:cs typeface="Arial"/>
          <a:sym typeface="Arial"/>
        </a:defRPr>
      </a:lvl6pPr>
      <a:lvl7pPr marL="3108960" marR="0" indent="-365760" algn="l" defTabSz="914400" eaLnBrk="1" latinLnBrk="0" hangingPunct="1">
        <a:lnSpc>
          <a:spcPct val="100000"/>
        </a:lnSpc>
        <a:spcBef>
          <a:spcPts val="700"/>
        </a:spcBef>
        <a:spcAft>
          <a:spcPts val="0"/>
        </a:spcAft>
        <a:buClrTx/>
        <a:buSzPct val="100000"/>
        <a:buFontTx/>
        <a:buChar char="•"/>
        <a:tabLst/>
        <a:defRPr sz="3200" b="0" i="0" u="none" strike="noStrike" cap="none" spc="0" baseline="0">
          <a:solidFill>
            <a:srgbClr val="1E1C11">
              <a:alpha val="79573"/>
            </a:srgbClr>
          </a:solidFill>
          <a:uFillTx/>
          <a:latin typeface="Arial"/>
          <a:ea typeface="Arial"/>
          <a:cs typeface="Arial"/>
          <a:sym typeface="Arial"/>
        </a:defRPr>
      </a:lvl7pPr>
      <a:lvl8pPr marL="3566159" marR="0" indent="-365759" algn="l" defTabSz="914400" eaLnBrk="1" latinLnBrk="0" hangingPunct="1">
        <a:lnSpc>
          <a:spcPct val="100000"/>
        </a:lnSpc>
        <a:spcBef>
          <a:spcPts val="700"/>
        </a:spcBef>
        <a:spcAft>
          <a:spcPts val="0"/>
        </a:spcAft>
        <a:buClrTx/>
        <a:buSzPct val="100000"/>
        <a:buFontTx/>
        <a:buChar char="•"/>
        <a:tabLst/>
        <a:defRPr sz="3200" b="0" i="0" u="none" strike="noStrike" cap="none" spc="0" baseline="0">
          <a:solidFill>
            <a:srgbClr val="1E1C11">
              <a:alpha val="79573"/>
            </a:srgbClr>
          </a:solidFill>
          <a:uFillTx/>
          <a:latin typeface="Arial"/>
          <a:ea typeface="Arial"/>
          <a:cs typeface="Arial"/>
          <a:sym typeface="Arial"/>
        </a:defRPr>
      </a:lvl8pPr>
      <a:lvl9pPr marL="4023359" marR="0" indent="-365759" algn="l" defTabSz="914400" eaLnBrk="1" latinLnBrk="0" hangingPunct="1">
        <a:lnSpc>
          <a:spcPct val="100000"/>
        </a:lnSpc>
        <a:spcBef>
          <a:spcPts val="700"/>
        </a:spcBef>
        <a:spcAft>
          <a:spcPts val="0"/>
        </a:spcAft>
        <a:buClrTx/>
        <a:buSzPct val="100000"/>
        <a:buFontTx/>
        <a:buChar char="•"/>
        <a:tabLst/>
        <a:defRPr sz="3200" b="0" i="0" u="none" strike="noStrike" cap="none" spc="0" baseline="0">
          <a:solidFill>
            <a:srgbClr val="1E1C11">
              <a:alpha val="79573"/>
            </a:srgbClr>
          </a:solidFill>
          <a:uFillTx/>
          <a:latin typeface="Arial"/>
          <a:ea typeface="Arial"/>
          <a:cs typeface="Arial"/>
          <a:sym typeface="Arial"/>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1.emf"/><Relationship Id="rId7" Type="http://schemas.openxmlformats.org/officeDocument/2006/relationships/image" Target="../media/image22.png"/><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3"/>
          <p:cNvSpPr txBox="1">
            <a:spLocks noGrp="1"/>
          </p:cNvSpPr>
          <p:nvPr>
            <p:ph type="title"/>
          </p:nvPr>
        </p:nvSpPr>
        <p:spPr>
          <a:prstGeom prst="rect">
            <a:avLst/>
          </a:prstGeom>
        </p:spPr>
        <p:txBody>
          <a:bodyPr/>
          <a:lstStyle/>
          <a:p>
            <a:r>
              <a:rPr lang="en-GB" dirty="0"/>
              <a:t>Budget Consultation Results</a:t>
            </a:r>
            <a:endParaRPr dirty="0"/>
          </a:p>
        </p:txBody>
      </p:sp>
      <p:sp>
        <p:nvSpPr>
          <p:cNvPr id="2" name="TextBox 1"/>
          <p:cNvSpPr txBox="1"/>
          <p:nvPr/>
        </p:nvSpPr>
        <p:spPr>
          <a:xfrm>
            <a:off x="981512" y="4162698"/>
            <a:ext cx="9000689"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400" dirty="0">
                <a:solidFill>
                  <a:srgbClr val="00B0F0"/>
                </a:solidFill>
                <a:latin typeface="Arial" panose="020B0604020202020204" pitchFamily="34" charset="0"/>
                <a:cs typeface="Arial" panose="020B0604020202020204" pitchFamily="34" charset="0"/>
              </a:rPr>
              <a:t>Your Police, Your Views 2022-23</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497165-CB00-42D2-9CBA-3A7B42D9A9B7}"/>
              </a:ext>
            </a:extLst>
          </p:cNvPr>
          <p:cNvSpPr>
            <a:spLocks noGrp="1"/>
          </p:cNvSpPr>
          <p:nvPr>
            <p:ph type="title"/>
          </p:nvPr>
        </p:nvSpPr>
        <p:spPr/>
        <p:txBody>
          <a:bodyPr>
            <a:normAutofit/>
          </a:bodyPr>
          <a:lstStyle/>
          <a:p>
            <a:r>
              <a:rPr lang="en-GB" sz="3400" dirty="0"/>
              <a:t>Where greater focus is needed</a:t>
            </a:r>
          </a:p>
        </p:txBody>
      </p:sp>
      <p:sp>
        <p:nvSpPr>
          <p:cNvPr id="3" name="Text Placeholder 2">
            <a:extLst>
              <a:ext uri="{FF2B5EF4-FFF2-40B4-BE49-F238E27FC236}">
                <a16:creationId xmlns:a16="http://schemas.microsoft.com/office/drawing/2014/main" xmlns="" id="{7864E78F-AD2A-4A9E-AECC-6EE868E62A9A}"/>
              </a:ext>
            </a:extLst>
          </p:cNvPr>
          <p:cNvSpPr>
            <a:spLocks noGrp="1"/>
          </p:cNvSpPr>
          <p:nvPr>
            <p:ph type="body" idx="1"/>
          </p:nvPr>
        </p:nvSpPr>
        <p:spPr>
          <a:xfrm>
            <a:off x="609600" y="1600200"/>
            <a:ext cx="10972800" cy="4657987"/>
          </a:xfrm>
        </p:spPr>
        <p:txBody>
          <a:bodyPr>
            <a:normAutofit/>
          </a:bodyPr>
          <a:lstStyle/>
          <a:p>
            <a:pPr marL="0" indent="0">
              <a:buNone/>
            </a:pPr>
            <a:r>
              <a:rPr lang="en-GB" sz="1600" dirty="0">
                <a:latin typeface="+mn-lt"/>
              </a:rPr>
              <a:t>We asked respondents to state where policing needed a greater focus and gave a list of different options.</a:t>
            </a:r>
          </a:p>
          <a:p>
            <a:pPr marL="0" indent="0">
              <a:buNone/>
            </a:pPr>
            <a:endParaRPr lang="en-GB" sz="1600" dirty="0">
              <a:latin typeface="+mn-lt"/>
            </a:endParaRPr>
          </a:p>
          <a:p>
            <a:pPr marL="0" indent="0">
              <a:buNone/>
            </a:pPr>
            <a:r>
              <a:rPr lang="en-GB" sz="1600" dirty="0">
                <a:latin typeface="+mn-lt"/>
              </a:rPr>
              <a:t>The results were:</a:t>
            </a:r>
          </a:p>
          <a:p>
            <a:pPr marL="800100" lvl="1" indent="-342900">
              <a:buClr>
                <a:srgbClr val="01478D"/>
              </a:buClr>
              <a:buFont typeface="+mj-lt"/>
              <a:buAutoNum type="arabicPeriod"/>
            </a:pPr>
            <a:r>
              <a:rPr lang="en-GB" sz="1600" dirty="0">
                <a:latin typeface="+mn-lt"/>
              </a:rPr>
              <a:t>In our town centres (426)</a:t>
            </a:r>
          </a:p>
          <a:p>
            <a:pPr marL="800100" lvl="1" indent="-342900">
              <a:buClr>
                <a:srgbClr val="01478D"/>
              </a:buClr>
              <a:buFont typeface="+mj-lt"/>
              <a:buAutoNum type="arabicPeriod"/>
            </a:pPr>
            <a:r>
              <a:rPr lang="en-GB" sz="1600" dirty="0">
                <a:latin typeface="+mn-lt"/>
              </a:rPr>
              <a:t>In our rural areas (271)</a:t>
            </a:r>
          </a:p>
          <a:p>
            <a:pPr marL="800100" lvl="1" indent="-342900">
              <a:buClr>
                <a:srgbClr val="01478D"/>
              </a:buClr>
              <a:buFont typeface="+mj-lt"/>
              <a:buAutoNum type="arabicPeriod"/>
            </a:pPr>
            <a:r>
              <a:rPr lang="en-GB" sz="1600" dirty="0">
                <a:latin typeface="+mn-lt"/>
              </a:rPr>
              <a:t>On our roads (245)</a:t>
            </a:r>
          </a:p>
          <a:p>
            <a:pPr marL="800100" lvl="1" indent="-342900">
              <a:buClr>
                <a:srgbClr val="01478D"/>
              </a:buClr>
              <a:buFont typeface="+mj-lt"/>
              <a:buAutoNum type="arabicPeriod"/>
            </a:pPr>
            <a:r>
              <a:rPr lang="en-GB" sz="1600" dirty="0">
                <a:latin typeface="+mn-lt"/>
              </a:rPr>
              <a:t>On the street where I live (211)</a:t>
            </a:r>
          </a:p>
          <a:p>
            <a:pPr marL="800100" lvl="1" indent="-342900">
              <a:buClr>
                <a:srgbClr val="01478D"/>
              </a:buClr>
              <a:buFont typeface="+mj-lt"/>
              <a:buAutoNum type="arabicPeriod"/>
            </a:pPr>
            <a:r>
              <a:rPr lang="en-GB" sz="1600" dirty="0">
                <a:latin typeface="+mn-lt"/>
              </a:rPr>
              <a:t>On the internet tackling cyber enabled crime (170)</a:t>
            </a:r>
          </a:p>
          <a:p>
            <a:pPr marL="800100" lvl="1" indent="-342900">
              <a:buClr>
                <a:srgbClr val="01478D"/>
              </a:buClr>
              <a:buFont typeface="+mj-lt"/>
              <a:buAutoNum type="arabicPeriod"/>
            </a:pPr>
            <a:r>
              <a:rPr lang="en-GB" sz="1600" dirty="0">
                <a:latin typeface="+mn-lt"/>
              </a:rPr>
              <a:t>Other (106)</a:t>
            </a:r>
          </a:p>
          <a:p>
            <a:endParaRPr lang="en-GB" sz="1600" dirty="0">
              <a:latin typeface="+mn-lt"/>
            </a:endParaRPr>
          </a:p>
          <a:p>
            <a:pPr marL="0" indent="0">
              <a:buNone/>
            </a:pPr>
            <a:endParaRPr lang="en-GB" sz="1600" dirty="0">
              <a:latin typeface="+mn-lt"/>
            </a:endParaRPr>
          </a:p>
          <a:p>
            <a:pPr marL="0" indent="0" algn="r">
              <a:buNone/>
            </a:pPr>
            <a:r>
              <a:rPr lang="en-GB" sz="1600" b="1" i="1" dirty="0">
                <a:latin typeface="+mn-lt"/>
              </a:rPr>
              <a:t/>
            </a:r>
            <a:br>
              <a:rPr lang="en-GB" sz="1600" b="1" i="1" dirty="0">
                <a:latin typeface="+mn-lt"/>
              </a:rPr>
            </a:br>
            <a:endParaRPr lang="en-GB" sz="1600" b="1" i="1" dirty="0">
              <a:latin typeface="+mn-lt"/>
            </a:endParaRPr>
          </a:p>
          <a:p>
            <a:pPr marL="0" indent="0">
              <a:buNone/>
            </a:pPr>
            <a:endParaRPr lang="en-GB" sz="1600" dirty="0">
              <a:latin typeface="+mn-lt"/>
            </a:endParaRPr>
          </a:p>
          <a:p>
            <a:endParaRPr lang="en-GB" sz="1600" dirty="0">
              <a:latin typeface="+mn-lt"/>
            </a:endParaRPr>
          </a:p>
          <a:p>
            <a:endParaRPr lang="en-GB" sz="1600" dirty="0">
              <a:latin typeface="+mn-lt"/>
            </a:endParaRPr>
          </a:p>
          <a:p>
            <a:pPr marL="0" indent="0">
              <a:buNone/>
            </a:pPr>
            <a:endParaRPr lang="en-GB" sz="1600" dirty="0">
              <a:latin typeface="+mn-lt"/>
            </a:endParaRPr>
          </a:p>
          <a:p>
            <a:endParaRPr lang="en-GB" sz="1600" dirty="0">
              <a:latin typeface="+mn-lt"/>
            </a:endParaRPr>
          </a:p>
          <a:p>
            <a:pPr marL="0" indent="0" algn="r">
              <a:buNone/>
            </a:pPr>
            <a:endParaRPr lang="en-GB" sz="1600" i="1" dirty="0">
              <a:latin typeface="+mn-lt"/>
            </a:endParaRPr>
          </a:p>
        </p:txBody>
      </p:sp>
      <p:pic>
        <p:nvPicPr>
          <p:cNvPr id="5" name="Picture 4" descr="Chart, bar chart&#10;&#10;Description automatically generated">
            <a:extLst>
              <a:ext uri="{FF2B5EF4-FFF2-40B4-BE49-F238E27FC236}">
                <a16:creationId xmlns:a16="http://schemas.microsoft.com/office/drawing/2014/main" xmlns="" id="{32534EFB-1C8E-461D-AD87-DFF5F936E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5024" y="2125183"/>
            <a:ext cx="5047376" cy="33649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9744144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497165-CB00-42D2-9CBA-3A7B42D9A9B7}"/>
              </a:ext>
            </a:extLst>
          </p:cNvPr>
          <p:cNvSpPr>
            <a:spLocks noGrp="1"/>
          </p:cNvSpPr>
          <p:nvPr>
            <p:ph type="title"/>
          </p:nvPr>
        </p:nvSpPr>
        <p:spPr/>
        <p:txBody>
          <a:bodyPr>
            <a:normAutofit/>
          </a:bodyPr>
          <a:lstStyle/>
          <a:p>
            <a:r>
              <a:rPr lang="en-GB" sz="3400" dirty="0"/>
              <a:t>Visibility and accessibility</a:t>
            </a:r>
          </a:p>
        </p:txBody>
      </p:sp>
      <p:sp>
        <p:nvSpPr>
          <p:cNvPr id="3" name="Text Placeholder 2">
            <a:extLst>
              <a:ext uri="{FF2B5EF4-FFF2-40B4-BE49-F238E27FC236}">
                <a16:creationId xmlns:a16="http://schemas.microsoft.com/office/drawing/2014/main" xmlns="" id="{7864E78F-AD2A-4A9E-AECC-6EE868E62A9A}"/>
              </a:ext>
            </a:extLst>
          </p:cNvPr>
          <p:cNvSpPr>
            <a:spLocks noGrp="1"/>
          </p:cNvSpPr>
          <p:nvPr>
            <p:ph type="body" idx="1"/>
          </p:nvPr>
        </p:nvSpPr>
        <p:spPr>
          <a:xfrm>
            <a:off x="609600" y="1600200"/>
            <a:ext cx="10972800" cy="4657987"/>
          </a:xfrm>
        </p:spPr>
        <p:txBody>
          <a:bodyPr>
            <a:normAutofit/>
          </a:bodyPr>
          <a:lstStyle/>
          <a:p>
            <a:pPr marL="0" indent="0">
              <a:buNone/>
            </a:pPr>
            <a:r>
              <a:rPr lang="en-GB" sz="1600" dirty="0">
                <a:latin typeface="+mn-lt"/>
              </a:rPr>
              <a:t>We asked respondents to state how visible Warwickshire Police is to them.</a:t>
            </a:r>
          </a:p>
          <a:p>
            <a:pPr marL="0" indent="0">
              <a:buNone/>
            </a:pPr>
            <a:r>
              <a:rPr lang="en-GB" sz="1600" dirty="0">
                <a:latin typeface="+mn-lt"/>
              </a:rPr>
              <a:t>The results were:</a:t>
            </a:r>
          </a:p>
          <a:p>
            <a:pPr lvl="1">
              <a:buClr>
                <a:srgbClr val="01478D"/>
              </a:buClr>
              <a:buFont typeface="+mj-lt"/>
              <a:buAutoNum type="arabicPeriod"/>
            </a:pPr>
            <a:r>
              <a:rPr lang="en-GB" sz="1600" dirty="0">
                <a:latin typeface="+mn-lt"/>
              </a:rPr>
              <a:t>Rarely visible (358)</a:t>
            </a:r>
          </a:p>
          <a:p>
            <a:pPr lvl="1">
              <a:buClr>
                <a:srgbClr val="01478D"/>
              </a:buClr>
              <a:buFont typeface="+mj-lt"/>
              <a:buAutoNum type="arabicPeriod"/>
            </a:pPr>
            <a:r>
              <a:rPr lang="en-GB" sz="1600" dirty="0">
                <a:latin typeface="+mn-lt"/>
              </a:rPr>
              <a:t>Somewhat visible (247) </a:t>
            </a:r>
          </a:p>
          <a:p>
            <a:pPr lvl="1">
              <a:buClr>
                <a:srgbClr val="01478D"/>
              </a:buClr>
              <a:buFont typeface="+mj-lt"/>
              <a:buAutoNum type="arabicPeriod"/>
            </a:pPr>
            <a:r>
              <a:rPr lang="en-GB" sz="1600" dirty="0">
                <a:latin typeface="+mn-lt"/>
              </a:rPr>
              <a:t>Not at all visible (191)</a:t>
            </a:r>
          </a:p>
          <a:p>
            <a:pPr lvl="1">
              <a:buClr>
                <a:srgbClr val="01478D"/>
              </a:buClr>
              <a:buFont typeface="+mj-lt"/>
              <a:buAutoNum type="arabicPeriod"/>
            </a:pPr>
            <a:r>
              <a:rPr lang="en-GB" sz="1600" dirty="0">
                <a:latin typeface="+mn-lt"/>
              </a:rPr>
              <a:t>Very visible (32)</a:t>
            </a:r>
          </a:p>
          <a:p>
            <a:pPr marL="0" indent="0">
              <a:buNone/>
            </a:pPr>
            <a:r>
              <a:rPr lang="en-GB" sz="1600" dirty="0">
                <a:latin typeface="+mn-lt"/>
              </a:rPr>
              <a:t/>
            </a:r>
            <a:br>
              <a:rPr lang="en-GB" sz="1600" dirty="0">
                <a:latin typeface="+mn-lt"/>
              </a:rPr>
            </a:br>
            <a:r>
              <a:rPr lang="en-GB" sz="1600" dirty="0">
                <a:latin typeface="+mn-lt"/>
              </a:rPr>
              <a:t>We asked respondents to state how accessible Warwickshire Police is to them.</a:t>
            </a:r>
          </a:p>
          <a:p>
            <a:pPr marL="0" indent="0">
              <a:buNone/>
            </a:pPr>
            <a:r>
              <a:rPr lang="en-GB" sz="1600" dirty="0">
                <a:latin typeface="+mn-lt"/>
              </a:rPr>
              <a:t>The results were:</a:t>
            </a:r>
          </a:p>
          <a:p>
            <a:pPr lvl="1">
              <a:buClr>
                <a:srgbClr val="01478D"/>
              </a:buClr>
              <a:buFont typeface="+mj-lt"/>
              <a:buAutoNum type="arabicPeriod"/>
            </a:pPr>
            <a:r>
              <a:rPr lang="en-GB" sz="1600" dirty="0">
                <a:latin typeface="+mn-lt"/>
              </a:rPr>
              <a:t>Somewhat accessible (336)</a:t>
            </a:r>
          </a:p>
          <a:p>
            <a:pPr lvl="1">
              <a:buClr>
                <a:srgbClr val="01478D"/>
              </a:buClr>
              <a:buFont typeface="+mj-lt"/>
              <a:buAutoNum type="arabicPeriod"/>
            </a:pPr>
            <a:r>
              <a:rPr lang="en-GB" sz="1600" dirty="0">
                <a:latin typeface="+mn-lt"/>
              </a:rPr>
              <a:t>Not very accessible (302)</a:t>
            </a:r>
          </a:p>
          <a:p>
            <a:pPr lvl="1">
              <a:buClr>
                <a:srgbClr val="01478D"/>
              </a:buClr>
              <a:buFont typeface="+mj-lt"/>
              <a:buAutoNum type="arabicPeriod"/>
            </a:pPr>
            <a:r>
              <a:rPr lang="en-GB" sz="1600" dirty="0">
                <a:latin typeface="+mn-lt"/>
              </a:rPr>
              <a:t>Not at all accessible (113)</a:t>
            </a:r>
          </a:p>
          <a:p>
            <a:pPr lvl="1">
              <a:buClr>
                <a:srgbClr val="01478D"/>
              </a:buClr>
              <a:buFont typeface="+mj-lt"/>
              <a:buAutoNum type="arabicPeriod"/>
            </a:pPr>
            <a:r>
              <a:rPr lang="en-GB" sz="1600" dirty="0">
                <a:latin typeface="+mn-lt"/>
              </a:rPr>
              <a:t>Very accessible (79)</a:t>
            </a:r>
          </a:p>
          <a:p>
            <a:pPr marL="0" indent="0">
              <a:buNone/>
            </a:pPr>
            <a:endParaRPr lang="en-GB" sz="1600" dirty="0">
              <a:latin typeface="+mn-lt"/>
            </a:endParaRPr>
          </a:p>
          <a:p>
            <a:endParaRPr lang="en-GB" sz="1600" dirty="0">
              <a:latin typeface="+mn-lt"/>
            </a:endParaRPr>
          </a:p>
          <a:p>
            <a:endParaRPr lang="en-GB" sz="1600" dirty="0">
              <a:latin typeface="+mn-lt"/>
            </a:endParaRPr>
          </a:p>
          <a:p>
            <a:pPr marL="0" indent="0">
              <a:buNone/>
            </a:pPr>
            <a:endParaRPr lang="en-GB" sz="1600" dirty="0">
              <a:latin typeface="+mn-lt"/>
            </a:endParaRPr>
          </a:p>
          <a:p>
            <a:endParaRPr lang="en-GB" sz="1600" dirty="0">
              <a:latin typeface="+mn-lt"/>
            </a:endParaRPr>
          </a:p>
          <a:p>
            <a:pPr marL="0" indent="0" algn="r">
              <a:buNone/>
            </a:pPr>
            <a:endParaRPr lang="en-GB" sz="1600" i="1" dirty="0">
              <a:latin typeface="+mn-lt"/>
            </a:endParaRPr>
          </a:p>
        </p:txBody>
      </p:sp>
      <p:pic>
        <p:nvPicPr>
          <p:cNvPr id="5" name="Picture 4" descr="Chart, pie chart&#10;&#10;Description automatically generated">
            <a:extLst>
              <a:ext uri="{FF2B5EF4-FFF2-40B4-BE49-F238E27FC236}">
                <a16:creationId xmlns:a16="http://schemas.microsoft.com/office/drawing/2014/main" xmlns="" id="{EA55A3EF-D0C5-41B1-B01F-C52AA9184D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3612" y="1663453"/>
            <a:ext cx="3208788" cy="2139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Chart, pie chart&#10;&#10;Description automatically generated">
            <a:extLst>
              <a:ext uri="{FF2B5EF4-FFF2-40B4-BE49-F238E27FC236}">
                <a16:creationId xmlns:a16="http://schemas.microsoft.com/office/drawing/2014/main" xmlns="" id="{02817E43-72C8-4D49-9A0F-F6EA35AAC9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3612" y="3983277"/>
            <a:ext cx="3208788" cy="2139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018091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152F67-A04A-409C-BA8C-F69252C0A4B5}"/>
              </a:ext>
            </a:extLst>
          </p:cNvPr>
          <p:cNvSpPr>
            <a:spLocks noGrp="1"/>
          </p:cNvSpPr>
          <p:nvPr>
            <p:ph type="title"/>
          </p:nvPr>
        </p:nvSpPr>
        <p:spPr/>
        <p:txBody>
          <a:bodyPr>
            <a:normAutofit/>
          </a:bodyPr>
          <a:lstStyle/>
          <a:p>
            <a:r>
              <a:rPr lang="en-GB" sz="3400" dirty="0"/>
              <a:t>Conclusions</a:t>
            </a:r>
          </a:p>
        </p:txBody>
      </p:sp>
      <p:sp>
        <p:nvSpPr>
          <p:cNvPr id="3" name="Text Placeholder 2">
            <a:extLst>
              <a:ext uri="{FF2B5EF4-FFF2-40B4-BE49-F238E27FC236}">
                <a16:creationId xmlns:a16="http://schemas.microsoft.com/office/drawing/2014/main" xmlns="" id="{090A6152-E8E5-4019-9E13-F4469B5B27C4}"/>
              </a:ext>
            </a:extLst>
          </p:cNvPr>
          <p:cNvSpPr>
            <a:spLocks noGrp="1"/>
          </p:cNvSpPr>
          <p:nvPr>
            <p:ph type="body" idx="1"/>
          </p:nvPr>
        </p:nvSpPr>
        <p:spPr/>
        <p:txBody>
          <a:bodyPr>
            <a:normAutofit lnSpcReduction="10000"/>
          </a:bodyPr>
          <a:lstStyle/>
          <a:p>
            <a:r>
              <a:rPr lang="en-GB" sz="1500" dirty="0"/>
              <a:t>The survey shows there is a majority support for a precept raise, with just under half of responding taxpayers supporting the maximum raise.</a:t>
            </a:r>
          </a:p>
          <a:p>
            <a:r>
              <a:rPr lang="en-GB" sz="1500" dirty="0"/>
              <a:t>There is nevertheless concern from around a third of respondents who do not support any raise.</a:t>
            </a:r>
          </a:p>
          <a:p>
            <a:r>
              <a:rPr lang="en-GB" sz="1500" dirty="0"/>
              <a:t>The consensus from the face-to-face consultation meetings was that while no taxpayer is ever keen to see a raise, they can support it if the benefits being delivered are seen and felt.</a:t>
            </a:r>
          </a:p>
          <a:p>
            <a:r>
              <a:rPr lang="en-GB" sz="1500" dirty="0"/>
              <a:t>However visibility and accessibility of policing are both areas which need to see clear improvement.</a:t>
            </a:r>
          </a:p>
          <a:p>
            <a:pPr marL="0" indent="0">
              <a:buNone/>
            </a:pPr>
            <a:endParaRPr lang="en-GB" sz="1500" dirty="0"/>
          </a:p>
          <a:p>
            <a:r>
              <a:rPr lang="en-GB" sz="1500" dirty="0"/>
              <a:t>The priorities for spending identified in the consultation are supported by the additional benefits anticipated from the proposed budget:</a:t>
            </a:r>
          </a:p>
          <a:p>
            <a:pPr lvl="1"/>
            <a:r>
              <a:rPr lang="en-GB" sz="1500" dirty="0"/>
              <a:t>Improvements to investigative standards and outcomes with Evidential Review Officers.</a:t>
            </a:r>
          </a:p>
          <a:p>
            <a:pPr lvl="1"/>
            <a:r>
              <a:rPr lang="en-GB" sz="1500" dirty="0"/>
              <a:t>A strengthened response to violence against women and girls with investment in teams dealing with vulnerability.</a:t>
            </a:r>
          </a:p>
          <a:p>
            <a:pPr lvl="1"/>
            <a:r>
              <a:rPr lang="en-GB" sz="1500" dirty="0"/>
              <a:t>Extra officers to improve resilience and increased visibility, supported with appropriate equipment and fleet. </a:t>
            </a:r>
          </a:p>
          <a:p>
            <a:pPr lvl="1"/>
            <a:r>
              <a:rPr lang="en-GB" sz="1500" dirty="0"/>
              <a:t>Better equipment and enhanced training for Specials to further support SNT’s and provide increased visibility</a:t>
            </a:r>
          </a:p>
          <a:p>
            <a:pPr lvl="1" rtl="0"/>
            <a:r>
              <a:rPr lang="en-GB" sz="1500" b="0" i="0" u="none" strike="noStrike" baseline="0" dirty="0">
                <a:solidFill>
                  <a:srgbClr val="1D1B10"/>
                </a:solidFill>
                <a:latin typeface="Arial" panose="020B0604020202020204" pitchFamily="34" charset="0"/>
              </a:rPr>
              <a:t>Improved ICT infrastructure and systems to enable flexible and remote working on more robust Warwickshire networks.</a:t>
            </a:r>
          </a:p>
          <a:p>
            <a:pPr lvl="1" rtl="0"/>
            <a:r>
              <a:rPr lang="en-GB" sz="1500" dirty="0">
                <a:solidFill>
                  <a:srgbClr val="1D1B10"/>
                </a:solidFill>
                <a:latin typeface="Arial" panose="020B0604020202020204" pitchFamily="34" charset="0"/>
              </a:rPr>
              <a:t>Additional funding for the Commissioner’s grants to promote crime prevention activity and road safety.</a:t>
            </a:r>
            <a:endParaRPr lang="en-GB" sz="1500" b="0" i="0" u="none" strike="noStrike" baseline="0" dirty="0">
              <a:solidFill>
                <a:srgbClr val="1D1B10"/>
              </a:solidFill>
              <a:latin typeface="Arial" panose="020B0604020202020204" pitchFamily="34" charset="0"/>
            </a:endParaRPr>
          </a:p>
          <a:p>
            <a:pPr lvl="1"/>
            <a:r>
              <a:rPr lang="en-GB" sz="1500" dirty="0"/>
              <a:t>Improved public contact methods to improve accessibility of police, including front counters.</a:t>
            </a:r>
          </a:p>
          <a:p>
            <a:pPr lvl="1"/>
            <a:endParaRPr lang="en-GB" dirty="0"/>
          </a:p>
          <a:p>
            <a:pPr lvl="1"/>
            <a:endParaRPr lang="en-GB" dirty="0"/>
          </a:p>
        </p:txBody>
      </p:sp>
    </p:spTree>
    <p:extLst>
      <p:ext uri="{BB962C8B-B14F-4D97-AF65-F5344CB8AC3E}">
        <p14:creationId xmlns:p14="http://schemas.microsoft.com/office/powerpoint/2010/main" val="413715345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1"/>
          <p:cNvSpPr txBox="1">
            <a:spLocks noGrp="1"/>
          </p:cNvSpPr>
          <p:nvPr>
            <p:ph type="title"/>
          </p:nvPr>
        </p:nvSpPr>
        <p:spPr>
          <a:prstGeom prst="rect">
            <a:avLst/>
          </a:prstGeom>
        </p:spPr>
        <p:txBody>
          <a:bodyPr>
            <a:normAutofit/>
          </a:bodyPr>
          <a:lstStyle/>
          <a:p>
            <a:r>
              <a:rPr lang="en-GB" sz="3400" dirty="0"/>
              <a:t>Introduction and methodology</a:t>
            </a:r>
            <a:endParaRPr sz="3400" dirty="0"/>
          </a:p>
        </p:txBody>
      </p:sp>
      <p:sp>
        <p:nvSpPr>
          <p:cNvPr id="58" name="Content Placeholder 2"/>
          <p:cNvSpPr txBox="1">
            <a:spLocks noGrp="1"/>
          </p:cNvSpPr>
          <p:nvPr>
            <p:ph type="body" idx="1"/>
          </p:nvPr>
        </p:nvSpPr>
        <p:spPr>
          <a:xfrm>
            <a:off x="609600" y="1600200"/>
            <a:ext cx="10972800" cy="4675909"/>
          </a:xfrm>
          <a:prstGeom prst="rect">
            <a:avLst/>
          </a:prstGeom>
        </p:spPr>
        <p:txBody>
          <a:bodyPr>
            <a:normAutofit/>
          </a:bodyPr>
          <a:lstStyle/>
          <a:p>
            <a:r>
              <a:rPr lang="en-GB" sz="1500" dirty="0"/>
              <a:t>The Your Police, Your Views consultation launched on 17 December 2021 to seek to obtain the views of residents and ratepayers (local businesses) on the budget for policing, in line with statutory responsibilities.</a:t>
            </a:r>
          </a:p>
          <a:p>
            <a:endParaRPr lang="en-GB" sz="1500" dirty="0"/>
          </a:p>
          <a:p>
            <a:r>
              <a:rPr lang="en-GB" sz="1500" dirty="0"/>
              <a:t>Results from the consultation will inform the Commissioner’s decision making regarding revenue and capital spending and the level of the police precept.</a:t>
            </a:r>
            <a:br>
              <a:rPr lang="en-GB" sz="1500" dirty="0"/>
            </a:br>
            <a:endParaRPr lang="en-GB" sz="1500" dirty="0"/>
          </a:p>
          <a:p>
            <a:r>
              <a:rPr lang="en-GB" sz="1500" dirty="0"/>
              <a:t>An online survey was launched using Smart Survey, which ran for four weeks, to obtain the views of local people and gain feedback on potential options for the precept.  A total of </a:t>
            </a:r>
            <a:r>
              <a:rPr lang="en-GB" sz="1500" b="1" dirty="0">
                <a:solidFill>
                  <a:srgbClr val="002060">
                    <a:alpha val="79573"/>
                  </a:srgbClr>
                </a:solidFill>
              </a:rPr>
              <a:t>839</a:t>
            </a:r>
            <a:r>
              <a:rPr lang="en-GB" sz="1500" dirty="0"/>
              <a:t> responses were received by January 17.</a:t>
            </a:r>
            <a:br>
              <a:rPr lang="en-GB" sz="1500" dirty="0"/>
            </a:br>
            <a:endParaRPr lang="en-GB" sz="1500" dirty="0"/>
          </a:p>
          <a:p>
            <a:r>
              <a:rPr lang="en-GB" sz="1500" dirty="0"/>
              <a:t>A series of consultation meetings were also held with representative groups:</a:t>
            </a:r>
          </a:p>
          <a:p>
            <a:pPr lvl="1"/>
            <a:r>
              <a:rPr lang="en-GB" sz="1500" dirty="0"/>
              <a:t>Business and rural crime organisations</a:t>
            </a:r>
          </a:p>
          <a:p>
            <a:pPr lvl="1"/>
            <a:r>
              <a:rPr lang="en-GB" sz="1500" dirty="0"/>
              <a:t>Local MPs</a:t>
            </a:r>
          </a:p>
          <a:p>
            <a:pPr lvl="1"/>
            <a:r>
              <a:rPr lang="en-GB" sz="1500" dirty="0"/>
              <a:t>Town and parish councils</a:t>
            </a:r>
          </a:p>
          <a:p>
            <a:pPr lvl="1"/>
            <a:r>
              <a:rPr lang="en-GB" sz="1500" dirty="0"/>
              <a:t>Local Authority Chief Executives/Finance Leads and Council Leaders</a:t>
            </a:r>
          </a:p>
          <a:p>
            <a:pPr lvl="1"/>
            <a:r>
              <a:rPr lang="en-GB" sz="1500" dirty="0"/>
              <a:t>Police workforce representatives</a:t>
            </a:r>
          </a:p>
          <a:p>
            <a:pPr lvl="1"/>
            <a:r>
              <a:rPr lang="en-GB" sz="1500" dirty="0"/>
              <a:t>The Chief Constable and senior officer team</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1"/>
          <p:cNvSpPr txBox="1">
            <a:spLocks noGrp="1"/>
          </p:cNvSpPr>
          <p:nvPr>
            <p:ph type="title"/>
          </p:nvPr>
        </p:nvSpPr>
        <p:spPr>
          <a:prstGeom prst="rect">
            <a:avLst/>
          </a:prstGeom>
        </p:spPr>
        <p:txBody>
          <a:bodyPr>
            <a:normAutofit/>
          </a:bodyPr>
          <a:lstStyle/>
          <a:p>
            <a:r>
              <a:rPr lang="en-GB" sz="3400" dirty="0"/>
              <a:t>Promotion and uptake</a:t>
            </a:r>
            <a:endParaRPr sz="3400" dirty="0"/>
          </a:p>
        </p:txBody>
      </p:sp>
      <p:sp>
        <p:nvSpPr>
          <p:cNvPr id="58" name="Content Placeholder 2"/>
          <p:cNvSpPr txBox="1">
            <a:spLocks noGrp="1"/>
          </p:cNvSpPr>
          <p:nvPr>
            <p:ph type="body" idx="1"/>
          </p:nvPr>
        </p:nvSpPr>
        <p:spPr>
          <a:xfrm>
            <a:off x="609600" y="1600200"/>
            <a:ext cx="6650736" cy="4675909"/>
          </a:xfrm>
          <a:prstGeom prst="rect">
            <a:avLst/>
          </a:prstGeom>
        </p:spPr>
        <p:txBody>
          <a:bodyPr>
            <a:normAutofit fontScale="92500" lnSpcReduction="10000"/>
          </a:bodyPr>
          <a:lstStyle/>
          <a:p>
            <a:r>
              <a:rPr lang="en-GB" sz="1600" dirty="0"/>
              <a:t>The survey was promoted heavily on social media, including paid promotions on Twitter, Facebook and Instagram.</a:t>
            </a:r>
          </a:p>
          <a:p>
            <a:pPr lvl="1"/>
            <a:r>
              <a:rPr lang="en-GB" sz="1600" dirty="0"/>
              <a:t>On Facebook and Instagram we reached </a:t>
            </a:r>
            <a:r>
              <a:rPr lang="en-GB" sz="1600" b="1" dirty="0">
                <a:solidFill>
                  <a:srgbClr val="002060">
                    <a:alpha val="79573"/>
                  </a:srgbClr>
                </a:solidFill>
              </a:rPr>
              <a:t>56,000</a:t>
            </a:r>
            <a:r>
              <a:rPr lang="en-GB" sz="1600" dirty="0"/>
              <a:t> users in Warwickshire</a:t>
            </a:r>
          </a:p>
          <a:p>
            <a:pPr lvl="1"/>
            <a:r>
              <a:rPr lang="en-GB" sz="1600" dirty="0"/>
              <a:t>On Twitter we reached a further </a:t>
            </a:r>
            <a:r>
              <a:rPr lang="en-GB" sz="1600" b="1" dirty="0">
                <a:solidFill>
                  <a:srgbClr val="002060">
                    <a:alpha val="79573"/>
                  </a:srgbClr>
                </a:solidFill>
              </a:rPr>
              <a:t>27,600</a:t>
            </a:r>
            <a:r>
              <a:rPr lang="en-GB" sz="1600" dirty="0"/>
              <a:t> users within Warwickshire postcodes</a:t>
            </a:r>
          </a:p>
          <a:p>
            <a:pPr lvl="1"/>
            <a:r>
              <a:rPr lang="en-GB" sz="1600" dirty="0"/>
              <a:t>Facebook and Instagram ads resulted in </a:t>
            </a:r>
            <a:r>
              <a:rPr lang="en-GB" sz="1600" b="1" dirty="0">
                <a:solidFill>
                  <a:srgbClr val="002060">
                    <a:alpha val="79573"/>
                  </a:srgbClr>
                </a:solidFill>
              </a:rPr>
              <a:t>792</a:t>
            </a:r>
            <a:r>
              <a:rPr lang="en-GB" sz="1600" dirty="0"/>
              <a:t> click-throughs to the survey</a:t>
            </a:r>
          </a:p>
          <a:p>
            <a:pPr lvl="1"/>
            <a:r>
              <a:rPr lang="en-GB" sz="1600" dirty="0"/>
              <a:t>Twitter ads resulted in </a:t>
            </a:r>
            <a:r>
              <a:rPr lang="en-GB" sz="1600" b="1" dirty="0">
                <a:solidFill>
                  <a:srgbClr val="002060">
                    <a:alpha val="79573"/>
                  </a:srgbClr>
                </a:solidFill>
              </a:rPr>
              <a:t>1,352</a:t>
            </a:r>
            <a:r>
              <a:rPr lang="en-GB" sz="1600" dirty="0"/>
              <a:t> click-throughs to the survey</a:t>
            </a:r>
          </a:p>
          <a:p>
            <a:r>
              <a:rPr lang="en-GB" sz="1600" dirty="0"/>
              <a:t>All town and parish councils were written to and asked to help promote the survey and encouraged to complete it.</a:t>
            </a:r>
          </a:p>
          <a:p>
            <a:r>
              <a:rPr lang="en-GB" sz="1600" dirty="0"/>
              <a:t>An email newsletter was read </a:t>
            </a:r>
            <a:r>
              <a:rPr lang="en-GB" sz="1600" b="1" dirty="0">
                <a:solidFill>
                  <a:srgbClr val="002060">
                    <a:alpha val="79573"/>
                  </a:srgbClr>
                </a:solidFill>
              </a:rPr>
              <a:t>1,793</a:t>
            </a:r>
            <a:r>
              <a:rPr lang="en-GB" sz="1600" dirty="0"/>
              <a:t> times, with</a:t>
            </a:r>
            <a:r>
              <a:rPr lang="en-GB" sz="1600" b="1" dirty="0">
                <a:solidFill>
                  <a:srgbClr val="002060">
                    <a:alpha val="79573"/>
                  </a:srgbClr>
                </a:solidFill>
              </a:rPr>
              <a:t> 193 </a:t>
            </a:r>
            <a:r>
              <a:rPr lang="en-GB" sz="1600" dirty="0"/>
              <a:t>clicks to the survey</a:t>
            </a:r>
          </a:p>
          <a:p>
            <a:r>
              <a:rPr lang="en-GB" sz="1600" dirty="0"/>
              <a:t>Internal communications were issued by Warwickshire Police and by partners, including within healthcare and local authorities.</a:t>
            </a:r>
          </a:p>
          <a:p>
            <a:r>
              <a:rPr lang="en-GB" sz="1600" dirty="0"/>
              <a:t>Media releases resulted in coverage in the Stratford Herald, Leamington/Rugby/Stratford Observer, Redditch Advertiser during early January 2022.</a:t>
            </a:r>
          </a:p>
        </p:txBody>
      </p:sp>
      <p:pic>
        <p:nvPicPr>
          <p:cNvPr id="2" name="Picture 1" descr="Leamington Observer cover page">
            <a:extLst>
              <a:ext uri="{FF2B5EF4-FFF2-40B4-BE49-F238E27FC236}">
                <a16:creationId xmlns:a16="http://schemas.microsoft.com/office/drawing/2014/main" xmlns="" id="{FD8B73CA-525F-4FB0-B421-EBE5813172B2}"/>
              </a:ext>
            </a:extLst>
          </p:cNvPr>
          <p:cNvPicPr>
            <a:picLocks noChangeAspect="1"/>
          </p:cNvPicPr>
          <p:nvPr/>
        </p:nvPicPr>
        <p:blipFill>
          <a:blip r:embed="rId2"/>
          <a:stretch>
            <a:fillRect/>
          </a:stretch>
        </p:blipFill>
        <p:spPr>
          <a:xfrm>
            <a:off x="7718286" y="1507327"/>
            <a:ext cx="3842898" cy="4721060"/>
          </a:xfrm>
          <a:prstGeom prst="rect">
            <a:avLst/>
          </a:prstGeom>
          <a:ln>
            <a:solidFill>
              <a:schemeClr val="bg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286710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Chart, pie chart&#10;&#10;Description automatically generated">
            <a:extLst>
              <a:ext uri="{FF2B5EF4-FFF2-40B4-BE49-F238E27FC236}">
                <a16:creationId xmlns:a16="http://schemas.microsoft.com/office/drawing/2014/main" xmlns="" id="{F65E432D-B0CE-41F1-AA42-89FD32E76E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8181" y="4850097"/>
            <a:ext cx="1340607" cy="1340607"/>
          </a:xfrm>
          <a:prstGeom prst="rect">
            <a:avLst/>
          </a:prstGeom>
        </p:spPr>
      </p:pic>
      <p:sp>
        <p:nvSpPr>
          <p:cNvPr id="2" name="Title 1">
            <a:extLst>
              <a:ext uri="{FF2B5EF4-FFF2-40B4-BE49-F238E27FC236}">
                <a16:creationId xmlns:a16="http://schemas.microsoft.com/office/drawing/2014/main" xmlns="" id="{BA475D1A-A6C3-4244-8FCE-1F440A4C8F63}"/>
              </a:ext>
            </a:extLst>
          </p:cNvPr>
          <p:cNvSpPr>
            <a:spLocks noGrp="1"/>
          </p:cNvSpPr>
          <p:nvPr>
            <p:ph type="title"/>
          </p:nvPr>
        </p:nvSpPr>
        <p:spPr/>
        <p:txBody>
          <a:bodyPr>
            <a:normAutofit/>
          </a:bodyPr>
          <a:lstStyle/>
          <a:p>
            <a:r>
              <a:rPr lang="en-GB" sz="3400" dirty="0"/>
              <a:t>Respondent breakdown</a:t>
            </a:r>
          </a:p>
        </p:txBody>
      </p:sp>
      <p:sp>
        <p:nvSpPr>
          <p:cNvPr id="3" name="Text Placeholder 2">
            <a:extLst>
              <a:ext uri="{FF2B5EF4-FFF2-40B4-BE49-F238E27FC236}">
                <a16:creationId xmlns:a16="http://schemas.microsoft.com/office/drawing/2014/main" xmlns="" id="{2E306BF4-E7AD-4B87-B0F0-B4873A51A1EB}"/>
              </a:ext>
            </a:extLst>
          </p:cNvPr>
          <p:cNvSpPr>
            <a:spLocks noGrp="1"/>
          </p:cNvSpPr>
          <p:nvPr>
            <p:ph type="body" idx="1"/>
          </p:nvPr>
        </p:nvSpPr>
        <p:spPr>
          <a:xfrm>
            <a:off x="609600" y="1499616"/>
            <a:ext cx="1135310" cy="421547"/>
          </a:xfrm>
        </p:spPr>
        <p:txBody>
          <a:bodyPr/>
          <a:lstStyle/>
          <a:p>
            <a:pPr marL="0" indent="0">
              <a:buNone/>
            </a:pPr>
            <a:r>
              <a:rPr lang="en-GB" b="1" dirty="0">
                <a:latin typeface="+mj-lt"/>
              </a:rPr>
              <a:t>Gender</a:t>
            </a:r>
          </a:p>
        </p:txBody>
      </p:sp>
      <p:sp>
        <p:nvSpPr>
          <p:cNvPr id="4" name="Text Placeholder 2">
            <a:extLst>
              <a:ext uri="{FF2B5EF4-FFF2-40B4-BE49-F238E27FC236}">
                <a16:creationId xmlns:a16="http://schemas.microsoft.com/office/drawing/2014/main" xmlns="" id="{33E5E19E-794F-48FD-B68D-81E33C767D01}"/>
              </a:ext>
            </a:extLst>
          </p:cNvPr>
          <p:cNvSpPr txBox="1">
            <a:spLocks/>
          </p:cNvSpPr>
          <p:nvPr/>
        </p:nvSpPr>
        <p:spPr>
          <a:xfrm>
            <a:off x="5314491" y="1499615"/>
            <a:ext cx="1135310" cy="4215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342900" marR="0" indent="-342900"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1pPr>
            <a:lvl2pPr marL="783771" marR="0" indent="-326571"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2pPr>
            <a:lvl3pPr marL="1219200" marR="0" indent="-304800"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3pPr>
            <a:lvl4pPr marL="1737360" marR="0" indent="-365760"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4pPr>
            <a:lvl5pPr marL="2194560" marR="0" indent="-365760"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5pPr>
            <a:lvl6pPr marL="2651760" marR="0" indent="-365760" algn="l" defTabSz="914400" eaLnBrk="1" latinLnBrk="0" hangingPunct="1">
              <a:lnSpc>
                <a:spcPct val="100000"/>
              </a:lnSpc>
              <a:spcBef>
                <a:spcPts val="700"/>
              </a:spcBef>
              <a:spcAft>
                <a:spcPts val="0"/>
              </a:spcAft>
              <a:buClrTx/>
              <a:buSzPct val="100000"/>
              <a:buFontTx/>
              <a:buChar char="•"/>
              <a:tabLst/>
              <a:defRPr sz="3200" b="0" i="0" u="none" strike="noStrike" cap="none" spc="0" baseline="0">
                <a:solidFill>
                  <a:srgbClr val="1E1C11">
                    <a:alpha val="79573"/>
                  </a:srgbClr>
                </a:solidFill>
                <a:uFillTx/>
                <a:latin typeface="Arial"/>
                <a:ea typeface="Arial"/>
                <a:cs typeface="Arial"/>
                <a:sym typeface="Arial"/>
              </a:defRPr>
            </a:lvl6pPr>
            <a:lvl7pPr marL="3108960" marR="0" indent="-365760" algn="l" defTabSz="914400" eaLnBrk="1" latinLnBrk="0" hangingPunct="1">
              <a:lnSpc>
                <a:spcPct val="100000"/>
              </a:lnSpc>
              <a:spcBef>
                <a:spcPts val="700"/>
              </a:spcBef>
              <a:spcAft>
                <a:spcPts val="0"/>
              </a:spcAft>
              <a:buClrTx/>
              <a:buSzPct val="100000"/>
              <a:buFontTx/>
              <a:buChar char="•"/>
              <a:tabLst/>
              <a:defRPr sz="3200" b="0" i="0" u="none" strike="noStrike" cap="none" spc="0" baseline="0">
                <a:solidFill>
                  <a:srgbClr val="1E1C11">
                    <a:alpha val="79573"/>
                  </a:srgbClr>
                </a:solidFill>
                <a:uFillTx/>
                <a:latin typeface="Arial"/>
                <a:ea typeface="Arial"/>
                <a:cs typeface="Arial"/>
                <a:sym typeface="Arial"/>
              </a:defRPr>
            </a:lvl7pPr>
            <a:lvl8pPr marL="3566159" marR="0" indent="-365759" algn="l" defTabSz="914400" eaLnBrk="1" latinLnBrk="0" hangingPunct="1">
              <a:lnSpc>
                <a:spcPct val="100000"/>
              </a:lnSpc>
              <a:spcBef>
                <a:spcPts val="700"/>
              </a:spcBef>
              <a:spcAft>
                <a:spcPts val="0"/>
              </a:spcAft>
              <a:buClrTx/>
              <a:buSzPct val="100000"/>
              <a:buFontTx/>
              <a:buChar char="•"/>
              <a:tabLst/>
              <a:defRPr sz="3200" b="0" i="0" u="none" strike="noStrike" cap="none" spc="0" baseline="0">
                <a:solidFill>
                  <a:srgbClr val="1E1C11">
                    <a:alpha val="79573"/>
                  </a:srgbClr>
                </a:solidFill>
                <a:uFillTx/>
                <a:latin typeface="Arial"/>
                <a:ea typeface="Arial"/>
                <a:cs typeface="Arial"/>
                <a:sym typeface="Arial"/>
              </a:defRPr>
            </a:lvl8pPr>
            <a:lvl9pPr marL="4023359" marR="0" indent="-365759" algn="l" defTabSz="914400" eaLnBrk="1" latinLnBrk="0" hangingPunct="1">
              <a:lnSpc>
                <a:spcPct val="100000"/>
              </a:lnSpc>
              <a:spcBef>
                <a:spcPts val="700"/>
              </a:spcBef>
              <a:spcAft>
                <a:spcPts val="0"/>
              </a:spcAft>
              <a:buClrTx/>
              <a:buSzPct val="100000"/>
              <a:buFontTx/>
              <a:buChar char="•"/>
              <a:tabLst/>
              <a:defRPr sz="3200" b="0" i="0" u="none" strike="noStrike" cap="none" spc="0" baseline="0">
                <a:solidFill>
                  <a:srgbClr val="1E1C11">
                    <a:alpha val="79573"/>
                  </a:srgbClr>
                </a:solidFill>
                <a:uFillTx/>
                <a:latin typeface="Arial"/>
                <a:ea typeface="Arial"/>
                <a:cs typeface="Arial"/>
                <a:sym typeface="Arial"/>
              </a:defRPr>
            </a:lvl9pPr>
          </a:lstStyle>
          <a:p>
            <a:pPr marL="0" indent="0" algn="ctr">
              <a:buFontTx/>
              <a:buNone/>
            </a:pPr>
            <a:r>
              <a:rPr lang="en-GB" b="1" dirty="0">
                <a:latin typeface="+mj-lt"/>
              </a:rPr>
              <a:t>Age</a:t>
            </a:r>
          </a:p>
        </p:txBody>
      </p:sp>
      <p:sp>
        <p:nvSpPr>
          <p:cNvPr id="5" name="Text Placeholder 2">
            <a:extLst>
              <a:ext uri="{FF2B5EF4-FFF2-40B4-BE49-F238E27FC236}">
                <a16:creationId xmlns:a16="http://schemas.microsoft.com/office/drawing/2014/main" xmlns="" id="{464560F3-7D14-4F81-ADD6-4D5793340C29}"/>
              </a:ext>
            </a:extLst>
          </p:cNvPr>
          <p:cNvSpPr txBox="1">
            <a:spLocks/>
          </p:cNvSpPr>
          <p:nvPr/>
        </p:nvSpPr>
        <p:spPr>
          <a:xfrm>
            <a:off x="9120230" y="1489128"/>
            <a:ext cx="2462170" cy="4215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342900" marR="0" indent="-342900"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1pPr>
            <a:lvl2pPr marL="783771" marR="0" indent="-326571"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2pPr>
            <a:lvl3pPr marL="1219200" marR="0" indent="-304800"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3pPr>
            <a:lvl4pPr marL="1737360" marR="0" indent="-365760"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4pPr>
            <a:lvl5pPr marL="2194560" marR="0" indent="-365760"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5pPr>
            <a:lvl6pPr marL="2651760" marR="0" indent="-365760" algn="l" defTabSz="914400" eaLnBrk="1" latinLnBrk="0" hangingPunct="1">
              <a:lnSpc>
                <a:spcPct val="100000"/>
              </a:lnSpc>
              <a:spcBef>
                <a:spcPts val="700"/>
              </a:spcBef>
              <a:spcAft>
                <a:spcPts val="0"/>
              </a:spcAft>
              <a:buClrTx/>
              <a:buSzPct val="100000"/>
              <a:buFontTx/>
              <a:buChar char="•"/>
              <a:tabLst/>
              <a:defRPr sz="3200" b="0" i="0" u="none" strike="noStrike" cap="none" spc="0" baseline="0">
                <a:solidFill>
                  <a:srgbClr val="1E1C11">
                    <a:alpha val="79573"/>
                  </a:srgbClr>
                </a:solidFill>
                <a:uFillTx/>
                <a:latin typeface="Arial"/>
                <a:ea typeface="Arial"/>
                <a:cs typeface="Arial"/>
                <a:sym typeface="Arial"/>
              </a:defRPr>
            </a:lvl6pPr>
            <a:lvl7pPr marL="3108960" marR="0" indent="-365760" algn="l" defTabSz="914400" eaLnBrk="1" latinLnBrk="0" hangingPunct="1">
              <a:lnSpc>
                <a:spcPct val="100000"/>
              </a:lnSpc>
              <a:spcBef>
                <a:spcPts val="700"/>
              </a:spcBef>
              <a:spcAft>
                <a:spcPts val="0"/>
              </a:spcAft>
              <a:buClrTx/>
              <a:buSzPct val="100000"/>
              <a:buFontTx/>
              <a:buChar char="•"/>
              <a:tabLst/>
              <a:defRPr sz="3200" b="0" i="0" u="none" strike="noStrike" cap="none" spc="0" baseline="0">
                <a:solidFill>
                  <a:srgbClr val="1E1C11">
                    <a:alpha val="79573"/>
                  </a:srgbClr>
                </a:solidFill>
                <a:uFillTx/>
                <a:latin typeface="Arial"/>
                <a:ea typeface="Arial"/>
                <a:cs typeface="Arial"/>
                <a:sym typeface="Arial"/>
              </a:defRPr>
            </a:lvl7pPr>
            <a:lvl8pPr marL="3566159" marR="0" indent="-365759" algn="l" defTabSz="914400" eaLnBrk="1" latinLnBrk="0" hangingPunct="1">
              <a:lnSpc>
                <a:spcPct val="100000"/>
              </a:lnSpc>
              <a:spcBef>
                <a:spcPts val="700"/>
              </a:spcBef>
              <a:spcAft>
                <a:spcPts val="0"/>
              </a:spcAft>
              <a:buClrTx/>
              <a:buSzPct val="100000"/>
              <a:buFontTx/>
              <a:buChar char="•"/>
              <a:tabLst/>
              <a:defRPr sz="3200" b="0" i="0" u="none" strike="noStrike" cap="none" spc="0" baseline="0">
                <a:solidFill>
                  <a:srgbClr val="1E1C11">
                    <a:alpha val="79573"/>
                  </a:srgbClr>
                </a:solidFill>
                <a:uFillTx/>
                <a:latin typeface="Arial"/>
                <a:ea typeface="Arial"/>
                <a:cs typeface="Arial"/>
                <a:sym typeface="Arial"/>
              </a:defRPr>
            </a:lvl8pPr>
            <a:lvl9pPr marL="4023359" marR="0" indent="-365759" algn="l" defTabSz="914400" eaLnBrk="1" latinLnBrk="0" hangingPunct="1">
              <a:lnSpc>
                <a:spcPct val="100000"/>
              </a:lnSpc>
              <a:spcBef>
                <a:spcPts val="700"/>
              </a:spcBef>
              <a:spcAft>
                <a:spcPts val="0"/>
              </a:spcAft>
              <a:buClrTx/>
              <a:buSzPct val="100000"/>
              <a:buFontTx/>
              <a:buChar char="•"/>
              <a:tabLst/>
              <a:defRPr sz="3200" b="0" i="0" u="none" strike="noStrike" cap="none" spc="0" baseline="0">
                <a:solidFill>
                  <a:srgbClr val="1E1C11">
                    <a:alpha val="79573"/>
                  </a:srgbClr>
                </a:solidFill>
                <a:uFillTx/>
                <a:latin typeface="Arial"/>
                <a:ea typeface="Arial"/>
                <a:cs typeface="Arial"/>
                <a:sym typeface="Arial"/>
              </a:defRPr>
            </a:lvl9pPr>
          </a:lstStyle>
          <a:p>
            <a:pPr marL="0" indent="0" algn="ctr">
              <a:buFontTx/>
              <a:buNone/>
            </a:pPr>
            <a:r>
              <a:rPr lang="en-GB" b="1" dirty="0">
                <a:latin typeface="+mj-lt"/>
              </a:rPr>
              <a:t>Area</a:t>
            </a:r>
          </a:p>
        </p:txBody>
      </p:sp>
      <p:pic>
        <p:nvPicPr>
          <p:cNvPr id="7" name="Picture 6" descr="Chart, bar chart&#10;&#10;Description automatically generated">
            <a:extLst>
              <a:ext uri="{FF2B5EF4-FFF2-40B4-BE49-F238E27FC236}">
                <a16:creationId xmlns:a16="http://schemas.microsoft.com/office/drawing/2014/main" xmlns="" id="{68B6C46D-63A9-4C44-8BE2-942C7718C82B}"/>
              </a:ext>
            </a:extLst>
          </p:cNvPr>
          <p:cNvPicPr>
            <a:picLocks noChangeAspect="1"/>
          </p:cNvPicPr>
          <p:nvPr/>
        </p:nvPicPr>
        <p:blipFill rotWithShape="1">
          <a:blip r:embed="rId3">
            <a:extLst>
              <a:ext uri="{28A0092B-C50C-407E-A947-70E740481C1C}">
                <a14:useLocalDpi xmlns:a14="http://schemas.microsoft.com/office/drawing/2010/main" val="0"/>
              </a:ext>
            </a:extLst>
          </a:blip>
          <a:srcRect t="46116" b="2752"/>
          <a:stretch/>
        </p:blipFill>
        <p:spPr>
          <a:xfrm>
            <a:off x="2657266" y="1969252"/>
            <a:ext cx="5828077" cy="1986655"/>
          </a:xfrm>
          <a:prstGeom prst="rect">
            <a:avLst/>
          </a:prstGeom>
        </p:spPr>
      </p:pic>
      <p:pic>
        <p:nvPicPr>
          <p:cNvPr id="9" name="Picture 8" descr="Chart, bar chart&#10;&#10;Description automatically generated">
            <a:extLst>
              <a:ext uri="{FF2B5EF4-FFF2-40B4-BE49-F238E27FC236}">
                <a16:creationId xmlns:a16="http://schemas.microsoft.com/office/drawing/2014/main" xmlns="" id="{136A9EF3-906E-4F95-BA1E-BEE9FBF48B82}"/>
              </a:ext>
            </a:extLst>
          </p:cNvPr>
          <p:cNvPicPr>
            <a:picLocks noChangeAspect="1"/>
          </p:cNvPicPr>
          <p:nvPr/>
        </p:nvPicPr>
        <p:blipFill rotWithShape="1">
          <a:blip r:embed="rId4">
            <a:extLst>
              <a:ext uri="{28A0092B-C50C-407E-A947-70E740481C1C}">
                <a14:useLocalDpi xmlns:a14="http://schemas.microsoft.com/office/drawing/2010/main" val="0"/>
              </a:ext>
            </a:extLst>
          </a:blip>
          <a:srcRect l="120" r="34885" b="13517"/>
          <a:stretch/>
        </p:blipFill>
        <p:spPr>
          <a:xfrm>
            <a:off x="8485343" y="1944085"/>
            <a:ext cx="3248059" cy="2881277"/>
          </a:xfrm>
          <a:prstGeom prst="rect">
            <a:avLst/>
          </a:prstGeom>
        </p:spPr>
      </p:pic>
      <p:pic>
        <p:nvPicPr>
          <p:cNvPr id="16" name="Graphic 15" descr="Man with solid fill">
            <a:extLst>
              <a:ext uri="{FF2B5EF4-FFF2-40B4-BE49-F238E27FC236}">
                <a16:creationId xmlns:a16="http://schemas.microsoft.com/office/drawing/2014/main" xmlns="" id="{1A459C26-909E-41BD-82E9-2795589CFA0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95682" y="1928251"/>
            <a:ext cx="712966" cy="712966"/>
          </a:xfrm>
          <a:prstGeom prst="rect">
            <a:avLst/>
          </a:prstGeom>
        </p:spPr>
      </p:pic>
      <p:pic>
        <p:nvPicPr>
          <p:cNvPr id="18" name="Graphic 17" descr="Woman with solid fill">
            <a:extLst>
              <a:ext uri="{FF2B5EF4-FFF2-40B4-BE49-F238E27FC236}">
                <a16:creationId xmlns:a16="http://schemas.microsoft.com/office/drawing/2014/main" xmlns="" id="{638B1291-1EC9-468B-B53B-DA377C3D236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02769" y="2740319"/>
            <a:ext cx="712967" cy="712967"/>
          </a:xfrm>
          <a:prstGeom prst="rect">
            <a:avLst/>
          </a:prstGeom>
        </p:spPr>
      </p:pic>
      <p:sp>
        <p:nvSpPr>
          <p:cNvPr id="20" name="TextBox 19">
            <a:extLst>
              <a:ext uri="{FF2B5EF4-FFF2-40B4-BE49-F238E27FC236}">
                <a16:creationId xmlns:a16="http://schemas.microsoft.com/office/drawing/2014/main" xmlns="" id="{CD25C47E-3154-4D15-8313-F7B02AAEF8C7}"/>
              </a:ext>
            </a:extLst>
          </p:cNvPr>
          <p:cNvSpPr txBox="1"/>
          <p:nvPr/>
        </p:nvSpPr>
        <p:spPr>
          <a:xfrm>
            <a:off x="1262543" y="2096524"/>
            <a:ext cx="96473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1478D"/>
                </a:solidFill>
                <a:effectLst/>
                <a:uFillTx/>
                <a:latin typeface="+mj-lt"/>
                <a:ea typeface="+mj-ea"/>
                <a:cs typeface="+mj-cs"/>
                <a:sym typeface="Calibri"/>
              </a:rPr>
              <a:t>62.38%</a:t>
            </a:r>
          </a:p>
        </p:txBody>
      </p:sp>
      <p:sp>
        <p:nvSpPr>
          <p:cNvPr id="21" name="TextBox 20">
            <a:extLst>
              <a:ext uri="{FF2B5EF4-FFF2-40B4-BE49-F238E27FC236}">
                <a16:creationId xmlns:a16="http://schemas.microsoft.com/office/drawing/2014/main" xmlns="" id="{FA79E9EF-E0D3-4FCE-BF88-6A20C2EE6D75}"/>
              </a:ext>
            </a:extLst>
          </p:cNvPr>
          <p:cNvSpPr txBox="1"/>
          <p:nvPr/>
        </p:nvSpPr>
        <p:spPr>
          <a:xfrm>
            <a:off x="1263302" y="2912137"/>
            <a:ext cx="96473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1478D"/>
                </a:solidFill>
                <a:effectLst/>
                <a:uFillTx/>
                <a:latin typeface="+mj-lt"/>
                <a:ea typeface="+mj-ea"/>
                <a:cs typeface="+mj-cs"/>
                <a:sym typeface="Calibri"/>
              </a:rPr>
              <a:t>35.44%</a:t>
            </a:r>
          </a:p>
        </p:txBody>
      </p:sp>
      <p:sp>
        <p:nvSpPr>
          <p:cNvPr id="22" name="TextBox 21">
            <a:extLst>
              <a:ext uri="{FF2B5EF4-FFF2-40B4-BE49-F238E27FC236}">
                <a16:creationId xmlns:a16="http://schemas.microsoft.com/office/drawing/2014/main" xmlns="" id="{0FC445B3-0474-41F7-ACE2-31D23EE6BAA2}"/>
              </a:ext>
            </a:extLst>
          </p:cNvPr>
          <p:cNvSpPr txBox="1"/>
          <p:nvPr/>
        </p:nvSpPr>
        <p:spPr>
          <a:xfrm>
            <a:off x="1262543" y="3593956"/>
            <a:ext cx="96473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1478D"/>
                </a:solidFill>
                <a:effectLst/>
                <a:uFillTx/>
                <a:latin typeface="+mj-lt"/>
                <a:ea typeface="+mj-ea"/>
                <a:cs typeface="+mj-cs"/>
                <a:sym typeface="Calibri"/>
              </a:rPr>
              <a:t>0.61%</a:t>
            </a:r>
          </a:p>
        </p:txBody>
      </p:sp>
      <p:sp>
        <p:nvSpPr>
          <p:cNvPr id="23" name="TextBox 22">
            <a:extLst>
              <a:ext uri="{FF2B5EF4-FFF2-40B4-BE49-F238E27FC236}">
                <a16:creationId xmlns:a16="http://schemas.microsoft.com/office/drawing/2014/main" xmlns="" id="{F3A6489B-A567-42CD-94A1-1B8AE88E58F9}"/>
              </a:ext>
            </a:extLst>
          </p:cNvPr>
          <p:cNvSpPr txBox="1"/>
          <p:nvPr/>
        </p:nvSpPr>
        <p:spPr>
          <a:xfrm>
            <a:off x="1263302" y="4114670"/>
            <a:ext cx="96473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1478D"/>
                </a:solidFill>
                <a:effectLst/>
                <a:uFillTx/>
                <a:latin typeface="+mj-lt"/>
                <a:ea typeface="+mj-ea"/>
                <a:cs typeface="+mj-cs"/>
                <a:sym typeface="Calibri"/>
              </a:rPr>
              <a:t>1.58%</a:t>
            </a:r>
          </a:p>
        </p:txBody>
      </p:sp>
      <p:sp>
        <p:nvSpPr>
          <p:cNvPr id="24" name="TextBox 23">
            <a:extLst>
              <a:ext uri="{FF2B5EF4-FFF2-40B4-BE49-F238E27FC236}">
                <a16:creationId xmlns:a16="http://schemas.microsoft.com/office/drawing/2014/main" xmlns="" id="{FDBAB569-1B2C-4768-A182-3598EC80FCDF}"/>
              </a:ext>
            </a:extLst>
          </p:cNvPr>
          <p:cNvSpPr txBox="1"/>
          <p:nvPr/>
        </p:nvSpPr>
        <p:spPr>
          <a:xfrm>
            <a:off x="430757" y="3530063"/>
            <a:ext cx="712967"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1200" b="1" dirty="0"/>
              <a:t>Non-binary</a:t>
            </a:r>
            <a:endParaRPr kumimoji="0" lang="en-GB" sz="1200" b="1" i="0" u="none" strike="noStrike" cap="none" spc="0" normalizeH="0" baseline="0" dirty="0">
              <a:ln>
                <a:noFill/>
              </a:ln>
              <a:solidFill>
                <a:srgbClr val="01478D"/>
              </a:solidFill>
              <a:effectLst/>
              <a:uFillTx/>
              <a:latin typeface="+mj-lt"/>
              <a:ea typeface="+mj-ea"/>
              <a:cs typeface="+mj-cs"/>
              <a:sym typeface="Calibri"/>
            </a:endParaRPr>
          </a:p>
        </p:txBody>
      </p:sp>
      <p:sp>
        <p:nvSpPr>
          <p:cNvPr id="25" name="TextBox 24">
            <a:extLst>
              <a:ext uri="{FF2B5EF4-FFF2-40B4-BE49-F238E27FC236}">
                <a16:creationId xmlns:a16="http://schemas.microsoft.com/office/drawing/2014/main" xmlns="" id="{BCD9D71D-1DDD-42D1-95DA-E54EA066A443}"/>
              </a:ext>
            </a:extLst>
          </p:cNvPr>
          <p:cNvSpPr txBox="1"/>
          <p:nvPr/>
        </p:nvSpPr>
        <p:spPr>
          <a:xfrm>
            <a:off x="431516" y="4068503"/>
            <a:ext cx="81490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1200" b="1" dirty="0"/>
              <a:t>Self-describe</a:t>
            </a:r>
            <a:endParaRPr kumimoji="0" lang="en-GB" sz="1200" b="1" i="0" u="none" strike="noStrike" cap="none" spc="0" normalizeH="0" baseline="0" dirty="0">
              <a:ln>
                <a:noFill/>
              </a:ln>
              <a:solidFill>
                <a:srgbClr val="01478D"/>
              </a:solidFill>
              <a:effectLst/>
              <a:uFillTx/>
              <a:latin typeface="+mj-lt"/>
              <a:ea typeface="+mj-ea"/>
              <a:cs typeface="+mj-cs"/>
              <a:sym typeface="Calibri"/>
            </a:endParaRPr>
          </a:p>
        </p:txBody>
      </p:sp>
      <p:sp>
        <p:nvSpPr>
          <p:cNvPr id="27" name="Text Placeholder 2">
            <a:extLst>
              <a:ext uri="{FF2B5EF4-FFF2-40B4-BE49-F238E27FC236}">
                <a16:creationId xmlns:a16="http://schemas.microsoft.com/office/drawing/2014/main" xmlns="" id="{9C2A3F9A-319D-4514-8F90-2F14F64DB4BE}"/>
              </a:ext>
            </a:extLst>
          </p:cNvPr>
          <p:cNvSpPr txBox="1">
            <a:spLocks/>
          </p:cNvSpPr>
          <p:nvPr/>
        </p:nvSpPr>
        <p:spPr>
          <a:xfrm>
            <a:off x="413979" y="4585715"/>
            <a:ext cx="1818217" cy="4215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342900" marR="0" indent="-342900"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1pPr>
            <a:lvl2pPr marL="783771" marR="0" indent="-326571"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2pPr>
            <a:lvl3pPr marL="1219200" marR="0" indent="-304800"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3pPr>
            <a:lvl4pPr marL="1737360" marR="0" indent="-365760"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4pPr>
            <a:lvl5pPr marL="2194560" marR="0" indent="-365760"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5pPr>
            <a:lvl6pPr marL="2651760" marR="0" indent="-365760" algn="l" defTabSz="914400" eaLnBrk="1" latinLnBrk="0" hangingPunct="1">
              <a:lnSpc>
                <a:spcPct val="100000"/>
              </a:lnSpc>
              <a:spcBef>
                <a:spcPts val="700"/>
              </a:spcBef>
              <a:spcAft>
                <a:spcPts val="0"/>
              </a:spcAft>
              <a:buClrTx/>
              <a:buSzPct val="100000"/>
              <a:buFontTx/>
              <a:buChar char="•"/>
              <a:tabLst/>
              <a:defRPr sz="3200" b="0" i="0" u="none" strike="noStrike" cap="none" spc="0" baseline="0">
                <a:solidFill>
                  <a:srgbClr val="1E1C11">
                    <a:alpha val="79573"/>
                  </a:srgbClr>
                </a:solidFill>
                <a:uFillTx/>
                <a:latin typeface="Arial"/>
                <a:ea typeface="Arial"/>
                <a:cs typeface="Arial"/>
                <a:sym typeface="Arial"/>
              </a:defRPr>
            </a:lvl6pPr>
            <a:lvl7pPr marL="3108960" marR="0" indent="-365760" algn="l" defTabSz="914400" eaLnBrk="1" latinLnBrk="0" hangingPunct="1">
              <a:lnSpc>
                <a:spcPct val="100000"/>
              </a:lnSpc>
              <a:spcBef>
                <a:spcPts val="700"/>
              </a:spcBef>
              <a:spcAft>
                <a:spcPts val="0"/>
              </a:spcAft>
              <a:buClrTx/>
              <a:buSzPct val="100000"/>
              <a:buFontTx/>
              <a:buChar char="•"/>
              <a:tabLst/>
              <a:defRPr sz="3200" b="0" i="0" u="none" strike="noStrike" cap="none" spc="0" baseline="0">
                <a:solidFill>
                  <a:srgbClr val="1E1C11">
                    <a:alpha val="79573"/>
                  </a:srgbClr>
                </a:solidFill>
                <a:uFillTx/>
                <a:latin typeface="Arial"/>
                <a:ea typeface="Arial"/>
                <a:cs typeface="Arial"/>
                <a:sym typeface="Arial"/>
              </a:defRPr>
            </a:lvl7pPr>
            <a:lvl8pPr marL="3566159" marR="0" indent="-365759" algn="l" defTabSz="914400" eaLnBrk="1" latinLnBrk="0" hangingPunct="1">
              <a:lnSpc>
                <a:spcPct val="100000"/>
              </a:lnSpc>
              <a:spcBef>
                <a:spcPts val="700"/>
              </a:spcBef>
              <a:spcAft>
                <a:spcPts val="0"/>
              </a:spcAft>
              <a:buClrTx/>
              <a:buSzPct val="100000"/>
              <a:buFontTx/>
              <a:buChar char="•"/>
              <a:tabLst/>
              <a:defRPr sz="3200" b="0" i="0" u="none" strike="noStrike" cap="none" spc="0" baseline="0">
                <a:solidFill>
                  <a:srgbClr val="1E1C11">
                    <a:alpha val="79573"/>
                  </a:srgbClr>
                </a:solidFill>
                <a:uFillTx/>
                <a:latin typeface="Arial"/>
                <a:ea typeface="Arial"/>
                <a:cs typeface="Arial"/>
                <a:sym typeface="Arial"/>
              </a:defRPr>
            </a:lvl8pPr>
            <a:lvl9pPr marL="4023359" marR="0" indent="-365759" algn="l" defTabSz="914400" eaLnBrk="1" latinLnBrk="0" hangingPunct="1">
              <a:lnSpc>
                <a:spcPct val="100000"/>
              </a:lnSpc>
              <a:spcBef>
                <a:spcPts val="700"/>
              </a:spcBef>
              <a:spcAft>
                <a:spcPts val="0"/>
              </a:spcAft>
              <a:buClrTx/>
              <a:buSzPct val="100000"/>
              <a:buFontTx/>
              <a:buChar char="•"/>
              <a:tabLst/>
              <a:defRPr sz="3200" b="0" i="0" u="none" strike="noStrike" cap="none" spc="0" baseline="0">
                <a:solidFill>
                  <a:srgbClr val="1E1C11">
                    <a:alpha val="79573"/>
                  </a:srgbClr>
                </a:solidFill>
                <a:uFillTx/>
                <a:latin typeface="Arial"/>
                <a:ea typeface="Arial"/>
                <a:cs typeface="Arial"/>
                <a:sym typeface="Arial"/>
              </a:defRPr>
            </a:lvl9pPr>
          </a:lstStyle>
          <a:p>
            <a:pPr marL="0" indent="0">
              <a:buFontTx/>
              <a:buNone/>
            </a:pPr>
            <a:r>
              <a:rPr lang="en-GB" b="1" dirty="0">
                <a:latin typeface="+mj-lt"/>
              </a:rPr>
              <a:t>Ethnicity</a:t>
            </a:r>
          </a:p>
        </p:txBody>
      </p:sp>
      <p:sp>
        <p:nvSpPr>
          <p:cNvPr id="28" name="Flowchart: Alternate Process 27">
            <a:extLst>
              <a:ext uri="{FF2B5EF4-FFF2-40B4-BE49-F238E27FC236}">
                <a16:creationId xmlns:a16="http://schemas.microsoft.com/office/drawing/2014/main" xmlns="" id="{8303304E-4BD5-43BD-8D25-E38F00C7AC8A}"/>
              </a:ext>
            </a:extLst>
          </p:cNvPr>
          <p:cNvSpPr/>
          <p:nvPr/>
        </p:nvSpPr>
        <p:spPr>
          <a:xfrm>
            <a:off x="430757" y="5015651"/>
            <a:ext cx="1314153" cy="1131804"/>
          </a:xfrm>
          <a:prstGeom prst="flowChartAlternateProcess">
            <a:avLst/>
          </a:prstGeom>
          <a:solidFill>
            <a:srgbClr val="00B0F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1478D"/>
              </a:solidFill>
              <a:effectLst/>
              <a:uFillTx/>
              <a:latin typeface="+mj-lt"/>
              <a:ea typeface="+mj-ea"/>
              <a:cs typeface="+mj-cs"/>
              <a:sym typeface="Calibri"/>
            </a:endParaRPr>
          </a:p>
        </p:txBody>
      </p:sp>
      <p:sp>
        <p:nvSpPr>
          <p:cNvPr id="29" name="Flowchart: Alternate Process 28">
            <a:extLst>
              <a:ext uri="{FF2B5EF4-FFF2-40B4-BE49-F238E27FC236}">
                <a16:creationId xmlns:a16="http://schemas.microsoft.com/office/drawing/2014/main" xmlns="" id="{808992D3-7DB1-4042-BECF-353AB80FA0D1}"/>
              </a:ext>
            </a:extLst>
          </p:cNvPr>
          <p:cNvSpPr/>
          <p:nvPr/>
        </p:nvSpPr>
        <p:spPr>
          <a:xfrm>
            <a:off x="1900229" y="5007262"/>
            <a:ext cx="1314153" cy="1131804"/>
          </a:xfrm>
          <a:prstGeom prst="flowChartAlternateProcess">
            <a:avLst/>
          </a:prstGeom>
          <a:solidFill>
            <a:srgbClr val="00B0F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1478D"/>
              </a:solidFill>
              <a:effectLst/>
              <a:uFillTx/>
              <a:latin typeface="+mj-lt"/>
              <a:ea typeface="+mj-ea"/>
              <a:cs typeface="+mj-cs"/>
              <a:sym typeface="Calibri"/>
            </a:endParaRPr>
          </a:p>
        </p:txBody>
      </p:sp>
      <p:sp>
        <p:nvSpPr>
          <p:cNvPr id="30" name="TextBox 29">
            <a:extLst>
              <a:ext uri="{FF2B5EF4-FFF2-40B4-BE49-F238E27FC236}">
                <a16:creationId xmlns:a16="http://schemas.microsoft.com/office/drawing/2014/main" xmlns="" id="{A2211803-3083-46B2-8B76-9E679175E9CC}"/>
              </a:ext>
            </a:extLst>
          </p:cNvPr>
          <p:cNvSpPr txBox="1"/>
          <p:nvPr/>
        </p:nvSpPr>
        <p:spPr>
          <a:xfrm>
            <a:off x="413979" y="5034539"/>
            <a:ext cx="1314153"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chemeClr val="tx1"/>
                </a:solidFill>
                <a:effectLst/>
                <a:uFillTx/>
                <a:latin typeface="+mj-lt"/>
                <a:ea typeface="+mj-ea"/>
                <a:cs typeface="+mj-cs"/>
                <a:sym typeface="Calibri"/>
              </a:rPr>
              <a:t>White</a:t>
            </a:r>
            <a:br>
              <a:rPr kumimoji="0" lang="en-GB" sz="1400" b="1" i="0" u="none" strike="noStrike" cap="none" spc="0" normalizeH="0" baseline="0" dirty="0">
                <a:ln>
                  <a:noFill/>
                </a:ln>
                <a:solidFill>
                  <a:schemeClr val="tx1"/>
                </a:solidFill>
                <a:effectLst/>
                <a:uFillTx/>
                <a:latin typeface="+mj-lt"/>
                <a:ea typeface="+mj-ea"/>
                <a:cs typeface="+mj-cs"/>
                <a:sym typeface="Calibri"/>
              </a:rPr>
            </a:br>
            <a:endParaRPr lang="en-GB" sz="1400" b="1" dirty="0">
              <a:solidFill>
                <a:schemeClr val="tx1"/>
              </a:solidFill>
            </a:endParaRPr>
          </a:p>
          <a:p>
            <a:pPr marL="0" marR="0" indent="0" algn="ctr" defTabSz="914400" rtl="0" fontAlgn="auto" latinLnBrk="0" hangingPunct="0">
              <a:lnSpc>
                <a:spcPct val="100000"/>
              </a:lnSpc>
              <a:spcBef>
                <a:spcPts val="0"/>
              </a:spcBef>
              <a:spcAft>
                <a:spcPts val="0"/>
              </a:spcAft>
              <a:buClrTx/>
              <a:buSzTx/>
              <a:buFontTx/>
              <a:buNone/>
              <a:tabLst/>
            </a:pPr>
            <a:r>
              <a:rPr kumimoji="0" lang="en-GB" sz="3600" b="1" i="0" u="none" strike="noStrike" cap="none" spc="0" normalizeH="0" baseline="0" dirty="0">
                <a:ln>
                  <a:noFill/>
                </a:ln>
                <a:solidFill>
                  <a:schemeClr val="tx1"/>
                </a:solidFill>
                <a:effectLst/>
                <a:uFillTx/>
                <a:latin typeface="+mj-lt"/>
                <a:ea typeface="+mj-ea"/>
                <a:cs typeface="+mj-cs"/>
                <a:sym typeface="Calibri"/>
              </a:rPr>
              <a:t>96%</a:t>
            </a:r>
          </a:p>
        </p:txBody>
      </p:sp>
      <p:sp>
        <p:nvSpPr>
          <p:cNvPr id="32" name="TextBox 31">
            <a:extLst>
              <a:ext uri="{FF2B5EF4-FFF2-40B4-BE49-F238E27FC236}">
                <a16:creationId xmlns:a16="http://schemas.microsoft.com/office/drawing/2014/main" xmlns="" id="{6E1E0B10-489B-4779-AC02-2701F0C90661}"/>
              </a:ext>
            </a:extLst>
          </p:cNvPr>
          <p:cNvSpPr txBox="1"/>
          <p:nvPr/>
        </p:nvSpPr>
        <p:spPr>
          <a:xfrm>
            <a:off x="1883451" y="5042945"/>
            <a:ext cx="1314153"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chemeClr val="tx1"/>
                </a:solidFill>
                <a:effectLst/>
                <a:uFillTx/>
                <a:latin typeface="+mj-lt"/>
                <a:ea typeface="+mj-ea"/>
                <a:cs typeface="+mj-cs"/>
                <a:sym typeface="Calibri"/>
              </a:rPr>
              <a:t>All other ethnic groups</a:t>
            </a:r>
            <a:endParaRPr lang="en-GB" sz="1400" b="1" dirty="0">
              <a:solidFill>
                <a:schemeClr val="tx1"/>
              </a:solidFill>
            </a:endParaRPr>
          </a:p>
          <a:p>
            <a:pPr marL="0" marR="0" indent="0" algn="ctr" defTabSz="914400" rtl="0" fontAlgn="auto" latinLnBrk="0" hangingPunct="0">
              <a:lnSpc>
                <a:spcPct val="100000"/>
              </a:lnSpc>
              <a:spcBef>
                <a:spcPts val="0"/>
              </a:spcBef>
              <a:spcAft>
                <a:spcPts val="0"/>
              </a:spcAft>
              <a:buClrTx/>
              <a:buSzTx/>
              <a:buFontTx/>
              <a:buNone/>
              <a:tabLst/>
            </a:pPr>
            <a:r>
              <a:rPr kumimoji="0" lang="en-GB" sz="3600" b="1" i="0" u="none" strike="noStrike" cap="none" spc="0" normalizeH="0" baseline="0" dirty="0">
                <a:ln>
                  <a:noFill/>
                </a:ln>
                <a:solidFill>
                  <a:schemeClr val="tx1"/>
                </a:solidFill>
                <a:effectLst/>
                <a:uFillTx/>
                <a:latin typeface="+mj-lt"/>
                <a:ea typeface="+mj-ea"/>
                <a:cs typeface="+mj-cs"/>
                <a:sym typeface="Calibri"/>
              </a:rPr>
              <a:t>4%</a:t>
            </a:r>
          </a:p>
        </p:txBody>
      </p:sp>
      <p:sp>
        <p:nvSpPr>
          <p:cNvPr id="33" name="Text Placeholder 2">
            <a:extLst>
              <a:ext uri="{FF2B5EF4-FFF2-40B4-BE49-F238E27FC236}">
                <a16:creationId xmlns:a16="http://schemas.microsoft.com/office/drawing/2014/main" xmlns="" id="{5BACA663-00C4-445D-8A77-DCEA3C533AF8}"/>
              </a:ext>
            </a:extLst>
          </p:cNvPr>
          <p:cNvSpPr txBox="1">
            <a:spLocks/>
          </p:cNvSpPr>
          <p:nvPr/>
        </p:nvSpPr>
        <p:spPr>
          <a:xfrm>
            <a:off x="3648544" y="3960521"/>
            <a:ext cx="2089527" cy="4215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342900" marR="0" indent="-342900"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1pPr>
            <a:lvl2pPr marL="783771" marR="0" indent="-326571"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2pPr>
            <a:lvl3pPr marL="1219200" marR="0" indent="-304800"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3pPr>
            <a:lvl4pPr marL="1737360" marR="0" indent="-365760"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4pPr>
            <a:lvl5pPr marL="2194560" marR="0" indent="-365760"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5pPr>
            <a:lvl6pPr marL="2651760" marR="0" indent="-365760" algn="l" defTabSz="914400" eaLnBrk="1" latinLnBrk="0" hangingPunct="1">
              <a:lnSpc>
                <a:spcPct val="100000"/>
              </a:lnSpc>
              <a:spcBef>
                <a:spcPts val="700"/>
              </a:spcBef>
              <a:spcAft>
                <a:spcPts val="0"/>
              </a:spcAft>
              <a:buClrTx/>
              <a:buSzPct val="100000"/>
              <a:buFontTx/>
              <a:buChar char="•"/>
              <a:tabLst/>
              <a:defRPr sz="3200" b="0" i="0" u="none" strike="noStrike" cap="none" spc="0" baseline="0">
                <a:solidFill>
                  <a:srgbClr val="1E1C11">
                    <a:alpha val="79573"/>
                  </a:srgbClr>
                </a:solidFill>
                <a:uFillTx/>
                <a:latin typeface="Arial"/>
                <a:ea typeface="Arial"/>
                <a:cs typeface="Arial"/>
                <a:sym typeface="Arial"/>
              </a:defRPr>
            </a:lvl6pPr>
            <a:lvl7pPr marL="3108960" marR="0" indent="-365760" algn="l" defTabSz="914400" eaLnBrk="1" latinLnBrk="0" hangingPunct="1">
              <a:lnSpc>
                <a:spcPct val="100000"/>
              </a:lnSpc>
              <a:spcBef>
                <a:spcPts val="700"/>
              </a:spcBef>
              <a:spcAft>
                <a:spcPts val="0"/>
              </a:spcAft>
              <a:buClrTx/>
              <a:buSzPct val="100000"/>
              <a:buFontTx/>
              <a:buChar char="•"/>
              <a:tabLst/>
              <a:defRPr sz="3200" b="0" i="0" u="none" strike="noStrike" cap="none" spc="0" baseline="0">
                <a:solidFill>
                  <a:srgbClr val="1E1C11">
                    <a:alpha val="79573"/>
                  </a:srgbClr>
                </a:solidFill>
                <a:uFillTx/>
                <a:latin typeface="Arial"/>
                <a:ea typeface="Arial"/>
                <a:cs typeface="Arial"/>
                <a:sym typeface="Arial"/>
              </a:defRPr>
            </a:lvl7pPr>
            <a:lvl8pPr marL="3566159" marR="0" indent="-365759" algn="l" defTabSz="914400" eaLnBrk="1" latinLnBrk="0" hangingPunct="1">
              <a:lnSpc>
                <a:spcPct val="100000"/>
              </a:lnSpc>
              <a:spcBef>
                <a:spcPts val="700"/>
              </a:spcBef>
              <a:spcAft>
                <a:spcPts val="0"/>
              </a:spcAft>
              <a:buClrTx/>
              <a:buSzPct val="100000"/>
              <a:buFontTx/>
              <a:buChar char="•"/>
              <a:tabLst/>
              <a:defRPr sz="3200" b="0" i="0" u="none" strike="noStrike" cap="none" spc="0" baseline="0">
                <a:solidFill>
                  <a:srgbClr val="1E1C11">
                    <a:alpha val="79573"/>
                  </a:srgbClr>
                </a:solidFill>
                <a:uFillTx/>
                <a:latin typeface="Arial"/>
                <a:ea typeface="Arial"/>
                <a:cs typeface="Arial"/>
                <a:sym typeface="Arial"/>
              </a:defRPr>
            </a:lvl8pPr>
            <a:lvl9pPr marL="4023359" marR="0" indent="-365759" algn="l" defTabSz="914400" eaLnBrk="1" latinLnBrk="0" hangingPunct="1">
              <a:lnSpc>
                <a:spcPct val="100000"/>
              </a:lnSpc>
              <a:spcBef>
                <a:spcPts val="700"/>
              </a:spcBef>
              <a:spcAft>
                <a:spcPts val="0"/>
              </a:spcAft>
              <a:buClrTx/>
              <a:buSzPct val="100000"/>
              <a:buFontTx/>
              <a:buChar char="•"/>
              <a:tabLst/>
              <a:defRPr sz="3200" b="0" i="0" u="none" strike="noStrike" cap="none" spc="0" baseline="0">
                <a:solidFill>
                  <a:srgbClr val="1E1C11">
                    <a:alpha val="79573"/>
                  </a:srgbClr>
                </a:solidFill>
                <a:uFillTx/>
                <a:latin typeface="Arial"/>
                <a:ea typeface="Arial"/>
                <a:cs typeface="Arial"/>
                <a:sym typeface="Arial"/>
              </a:defRPr>
            </a:lvl9pPr>
          </a:lstStyle>
          <a:p>
            <a:pPr marL="0" indent="0" algn="ctr">
              <a:buFontTx/>
              <a:buNone/>
            </a:pPr>
            <a:r>
              <a:rPr lang="en-GB" b="1" dirty="0">
                <a:latin typeface="+mj-lt"/>
              </a:rPr>
              <a:t>Police contact</a:t>
            </a:r>
          </a:p>
        </p:txBody>
      </p:sp>
      <p:sp>
        <p:nvSpPr>
          <p:cNvPr id="34" name="TextBox 33">
            <a:extLst>
              <a:ext uri="{FF2B5EF4-FFF2-40B4-BE49-F238E27FC236}">
                <a16:creationId xmlns:a16="http://schemas.microsoft.com/office/drawing/2014/main" xmlns="" id="{4315FA01-1DE2-4CE3-9B66-377FD6C3C11A}"/>
              </a:ext>
            </a:extLst>
          </p:cNvPr>
          <p:cNvSpPr txBox="1"/>
          <p:nvPr/>
        </p:nvSpPr>
        <p:spPr>
          <a:xfrm>
            <a:off x="8460175" y="4093911"/>
            <a:ext cx="1690503" cy="363174"/>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GB" sz="880" i="0" u="none" strike="noStrike" cap="none" spc="0" normalizeH="0" baseline="0" dirty="0">
                <a:ln>
                  <a:noFill/>
                </a:ln>
                <a:solidFill>
                  <a:schemeClr val="tx1">
                    <a:lumMod val="50000"/>
                  </a:schemeClr>
                </a:solidFill>
                <a:effectLst/>
                <a:uFillTx/>
                <a:latin typeface="+mj-lt"/>
                <a:ea typeface="+mj-ea"/>
                <a:cs typeface="+mj-cs"/>
                <a:sym typeface="Calibri"/>
              </a:rPr>
              <a:t>I don’t live in Warwickshire but </a:t>
            </a:r>
            <a:r>
              <a:rPr lang="en-GB" sz="880" dirty="0">
                <a:solidFill>
                  <a:schemeClr val="tx1">
                    <a:lumMod val="50000"/>
                  </a:schemeClr>
                </a:solidFill>
              </a:rPr>
              <a:t>I work or own a business there</a:t>
            </a:r>
            <a:endParaRPr kumimoji="0" lang="en-GB" sz="880" i="0" u="none" strike="noStrike" cap="none" spc="0" normalizeH="0" baseline="0" dirty="0">
              <a:ln>
                <a:noFill/>
              </a:ln>
              <a:solidFill>
                <a:schemeClr val="tx1">
                  <a:lumMod val="50000"/>
                </a:schemeClr>
              </a:solidFill>
              <a:effectLst/>
              <a:uFillTx/>
              <a:latin typeface="+mj-lt"/>
              <a:ea typeface="+mj-ea"/>
              <a:cs typeface="+mj-cs"/>
              <a:sym typeface="Calibri"/>
            </a:endParaRPr>
          </a:p>
        </p:txBody>
      </p:sp>
      <p:sp>
        <p:nvSpPr>
          <p:cNvPr id="37" name="TextBox 36">
            <a:extLst>
              <a:ext uri="{FF2B5EF4-FFF2-40B4-BE49-F238E27FC236}">
                <a16:creationId xmlns:a16="http://schemas.microsoft.com/office/drawing/2014/main" xmlns="" id="{2B903D1B-C322-40B0-88BE-6B6075BEDF56}"/>
              </a:ext>
            </a:extLst>
          </p:cNvPr>
          <p:cNvSpPr txBox="1"/>
          <p:nvPr/>
        </p:nvSpPr>
        <p:spPr>
          <a:xfrm>
            <a:off x="3632753" y="4318311"/>
            <a:ext cx="2105318"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000" b="0" i="0" u="none" strike="noStrike" cap="none" spc="0" normalizeH="0" baseline="0" dirty="0">
                <a:ln>
                  <a:noFill/>
                </a:ln>
                <a:solidFill>
                  <a:schemeClr val="tx1">
                    <a:lumMod val="50000"/>
                  </a:schemeClr>
                </a:solidFill>
                <a:effectLst/>
                <a:uFillTx/>
                <a:latin typeface="+mj-lt"/>
                <a:ea typeface="+mj-ea"/>
                <a:cs typeface="+mj-cs"/>
                <a:sym typeface="Calibri"/>
              </a:rPr>
              <a:t>Have you contacted Warwickshire Police in the last year?</a:t>
            </a:r>
          </a:p>
        </p:txBody>
      </p:sp>
      <p:pic>
        <p:nvPicPr>
          <p:cNvPr id="39" name="Picture 38" descr="Chart, pie chart&#10;&#10;Description automatically generated">
            <a:extLst>
              <a:ext uri="{FF2B5EF4-FFF2-40B4-BE49-F238E27FC236}">
                <a16:creationId xmlns:a16="http://schemas.microsoft.com/office/drawing/2014/main" xmlns="" id="{E801FC42-109B-4E05-92C4-8B28DCE6221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66190" y="4876551"/>
            <a:ext cx="1314153" cy="1314153"/>
          </a:xfrm>
          <a:prstGeom prst="rect">
            <a:avLst/>
          </a:prstGeom>
        </p:spPr>
      </p:pic>
      <p:sp>
        <p:nvSpPr>
          <p:cNvPr id="40" name="TextBox 39">
            <a:extLst>
              <a:ext uri="{FF2B5EF4-FFF2-40B4-BE49-F238E27FC236}">
                <a16:creationId xmlns:a16="http://schemas.microsoft.com/office/drawing/2014/main" xmlns="" id="{6E9AB5A8-DA7F-4815-B310-55EEEF8449AA}"/>
              </a:ext>
            </a:extLst>
          </p:cNvPr>
          <p:cNvSpPr txBox="1"/>
          <p:nvPr/>
        </p:nvSpPr>
        <p:spPr>
          <a:xfrm>
            <a:off x="4742178" y="5169121"/>
            <a:ext cx="57884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chemeClr val="tx1"/>
                </a:solidFill>
                <a:effectLst/>
                <a:uFillTx/>
                <a:latin typeface="+mj-lt"/>
                <a:ea typeface="+mj-ea"/>
                <a:cs typeface="+mj-cs"/>
                <a:sym typeface="Calibri"/>
              </a:rPr>
              <a:t>Yes</a:t>
            </a:r>
          </a:p>
        </p:txBody>
      </p:sp>
      <p:sp>
        <p:nvSpPr>
          <p:cNvPr id="41" name="TextBox 40">
            <a:extLst>
              <a:ext uri="{FF2B5EF4-FFF2-40B4-BE49-F238E27FC236}">
                <a16:creationId xmlns:a16="http://schemas.microsoft.com/office/drawing/2014/main" xmlns="" id="{4112CA1B-1C64-4FDF-8442-BA3DADA69896}"/>
              </a:ext>
            </a:extLst>
          </p:cNvPr>
          <p:cNvSpPr txBox="1"/>
          <p:nvPr/>
        </p:nvSpPr>
        <p:spPr>
          <a:xfrm>
            <a:off x="4269402" y="5452043"/>
            <a:ext cx="57884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chemeClr val="tx1"/>
                </a:solidFill>
                <a:effectLst/>
                <a:uFillTx/>
                <a:latin typeface="+mj-lt"/>
                <a:ea typeface="+mj-ea"/>
                <a:cs typeface="+mj-cs"/>
                <a:sym typeface="Calibri"/>
              </a:rPr>
              <a:t>No</a:t>
            </a:r>
          </a:p>
        </p:txBody>
      </p:sp>
      <p:sp>
        <p:nvSpPr>
          <p:cNvPr id="42" name="Text Placeholder 2">
            <a:extLst>
              <a:ext uri="{FF2B5EF4-FFF2-40B4-BE49-F238E27FC236}">
                <a16:creationId xmlns:a16="http://schemas.microsoft.com/office/drawing/2014/main" xmlns="" id="{E7326390-C59F-4921-9AB9-FA048CC6D4E0}"/>
              </a:ext>
            </a:extLst>
          </p:cNvPr>
          <p:cNvSpPr txBox="1">
            <a:spLocks/>
          </p:cNvSpPr>
          <p:nvPr/>
        </p:nvSpPr>
        <p:spPr>
          <a:xfrm>
            <a:off x="5995339" y="3960521"/>
            <a:ext cx="2089527" cy="4215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342900" marR="0" indent="-342900"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1pPr>
            <a:lvl2pPr marL="783771" marR="0" indent="-326571"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2pPr>
            <a:lvl3pPr marL="1219200" marR="0" indent="-304800"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3pPr>
            <a:lvl4pPr marL="1737360" marR="0" indent="-365760"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4pPr>
            <a:lvl5pPr marL="2194560" marR="0" indent="-365760"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5pPr>
            <a:lvl6pPr marL="2651760" marR="0" indent="-365760" algn="l" defTabSz="914400" eaLnBrk="1" latinLnBrk="0" hangingPunct="1">
              <a:lnSpc>
                <a:spcPct val="100000"/>
              </a:lnSpc>
              <a:spcBef>
                <a:spcPts val="700"/>
              </a:spcBef>
              <a:spcAft>
                <a:spcPts val="0"/>
              </a:spcAft>
              <a:buClrTx/>
              <a:buSzPct val="100000"/>
              <a:buFontTx/>
              <a:buChar char="•"/>
              <a:tabLst/>
              <a:defRPr sz="3200" b="0" i="0" u="none" strike="noStrike" cap="none" spc="0" baseline="0">
                <a:solidFill>
                  <a:srgbClr val="1E1C11">
                    <a:alpha val="79573"/>
                  </a:srgbClr>
                </a:solidFill>
                <a:uFillTx/>
                <a:latin typeface="Arial"/>
                <a:ea typeface="Arial"/>
                <a:cs typeface="Arial"/>
                <a:sym typeface="Arial"/>
              </a:defRPr>
            </a:lvl6pPr>
            <a:lvl7pPr marL="3108960" marR="0" indent="-365760" algn="l" defTabSz="914400" eaLnBrk="1" latinLnBrk="0" hangingPunct="1">
              <a:lnSpc>
                <a:spcPct val="100000"/>
              </a:lnSpc>
              <a:spcBef>
                <a:spcPts val="700"/>
              </a:spcBef>
              <a:spcAft>
                <a:spcPts val="0"/>
              </a:spcAft>
              <a:buClrTx/>
              <a:buSzPct val="100000"/>
              <a:buFontTx/>
              <a:buChar char="•"/>
              <a:tabLst/>
              <a:defRPr sz="3200" b="0" i="0" u="none" strike="noStrike" cap="none" spc="0" baseline="0">
                <a:solidFill>
                  <a:srgbClr val="1E1C11">
                    <a:alpha val="79573"/>
                  </a:srgbClr>
                </a:solidFill>
                <a:uFillTx/>
                <a:latin typeface="Arial"/>
                <a:ea typeface="Arial"/>
                <a:cs typeface="Arial"/>
                <a:sym typeface="Arial"/>
              </a:defRPr>
            </a:lvl7pPr>
            <a:lvl8pPr marL="3566159" marR="0" indent="-365759" algn="l" defTabSz="914400" eaLnBrk="1" latinLnBrk="0" hangingPunct="1">
              <a:lnSpc>
                <a:spcPct val="100000"/>
              </a:lnSpc>
              <a:spcBef>
                <a:spcPts val="700"/>
              </a:spcBef>
              <a:spcAft>
                <a:spcPts val="0"/>
              </a:spcAft>
              <a:buClrTx/>
              <a:buSzPct val="100000"/>
              <a:buFontTx/>
              <a:buChar char="•"/>
              <a:tabLst/>
              <a:defRPr sz="3200" b="0" i="0" u="none" strike="noStrike" cap="none" spc="0" baseline="0">
                <a:solidFill>
                  <a:srgbClr val="1E1C11">
                    <a:alpha val="79573"/>
                  </a:srgbClr>
                </a:solidFill>
                <a:uFillTx/>
                <a:latin typeface="Arial"/>
                <a:ea typeface="Arial"/>
                <a:cs typeface="Arial"/>
                <a:sym typeface="Arial"/>
              </a:defRPr>
            </a:lvl8pPr>
            <a:lvl9pPr marL="4023359" marR="0" indent="-365759" algn="l" defTabSz="914400" eaLnBrk="1" latinLnBrk="0" hangingPunct="1">
              <a:lnSpc>
                <a:spcPct val="100000"/>
              </a:lnSpc>
              <a:spcBef>
                <a:spcPts val="700"/>
              </a:spcBef>
              <a:spcAft>
                <a:spcPts val="0"/>
              </a:spcAft>
              <a:buClrTx/>
              <a:buSzPct val="100000"/>
              <a:buFontTx/>
              <a:buChar char="•"/>
              <a:tabLst/>
              <a:defRPr sz="3200" b="0" i="0" u="none" strike="noStrike" cap="none" spc="0" baseline="0">
                <a:solidFill>
                  <a:srgbClr val="1E1C11">
                    <a:alpha val="79573"/>
                  </a:srgbClr>
                </a:solidFill>
                <a:uFillTx/>
                <a:latin typeface="Arial"/>
                <a:ea typeface="Arial"/>
                <a:cs typeface="Arial"/>
                <a:sym typeface="Arial"/>
              </a:defRPr>
            </a:lvl9pPr>
          </a:lstStyle>
          <a:p>
            <a:pPr marL="0" indent="0" algn="ctr">
              <a:buFontTx/>
              <a:buNone/>
            </a:pPr>
            <a:r>
              <a:rPr lang="en-GB" b="1" dirty="0">
                <a:latin typeface="+mj-lt"/>
              </a:rPr>
              <a:t>Victim services</a:t>
            </a:r>
          </a:p>
        </p:txBody>
      </p:sp>
      <p:sp>
        <p:nvSpPr>
          <p:cNvPr id="43" name="TextBox 42">
            <a:extLst>
              <a:ext uri="{FF2B5EF4-FFF2-40B4-BE49-F238E27FC236}">
                <a16:creationId xmlns:a16="http://schemas.microsoft.com/office/drawing/2014/main" xmlns="" id="{80649DE2-F5C8-4920-8EEF-80958C85F50A}"/>
              </a:ext>
            </a:extLst>
          </p:cNvPr>
          <p:cNvSpPr txBox="1"/>
          <p:nvPr/>
        </p:nvSpPr>
        <p:spPr>
          <a:xfrm>
            <a:off x="5966209" y="4297789"/>
            <a:ext cx="2105318"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000" b="0" i="0" u="none" strike="noStrike" cap="none" spc="0" normalizeH="0" baseline="0" dirty="0">
                <a:ln>
                  <a:noFill/>
                </a:ln>
                <a:solidFill>
                  <a:schemeClr val="tx1">
                    <a:lumMod val="50000"/>
                  </a:schemeClr>
                </a:solidFill>
                <a:effectLst/>
                <a:uFillTx/>
                <a:latin typeface="+mj-lt"/>
                <a:ea typeface="+mj-ea"/>
                <a:cs typeface="+mj-cs"/>
                <a:sym typeface="Calibri"/>
              </a:rPr>
              <a:t>Do you know there are support services for victims?</a:t>
            </a:r>
          </a:p>
        </p:txBody>
      </p:sp>
      <p:sp>
        <p:nvSpPr>
          <p:cNvPr id="45" name="TextBox 44">
            <a:extLst>
              <a:ext uri="{FF2B5EF4-FFF2-40B4-BE49-F238E27FC236}">
                <a16:creationId xmlns:a16="http://schemas.microsoft.com/office/drawing/2014/main" xmlns="" id="{1FDC6096-818E-4821-8D1B-1465CF55C211}"/>
              </a:ext>
            </a:extLst>
          </p:cNvPr>
          <p:cNvSpPr txBox="1"/>
          <p:nvPr/>
        </p:nvSpPr>
        <p:spPr>
          <a:xfrm>
            <a:off x="7107341" y="5533627"/>
            <a:ext cx="57884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chemeClr val="tx1"/>
                </a:solidFill>
                <a:effectLst/>
                <a:uFillTx/>
                <a:latin typeface="+mj-lt"/>
                <a:ea typeface="+mj-ea"/>
                <a:cs typeface="+mj-cs"/>
                <a:sym typeface="Calibri"/>
              </a:rPr>
              <a:t>Yes</a:t>
            </a:r>
          </a:p>
        </p:txBody>
      </p:sp>
      <p:sp>
        <p:nvSpPr>
          <p:cNvPr id="46" name="TextBox 45">
            <a:extLst>
              <a:ext uri="{FF2B5EF4-FFF2-40B4-BE49-F238E27FC236}">
                <a16:creationId xmlns:a16="http://schemas.microsoft.com/office/drawing/2014/main" xmlns="" id="{3783A46B-A99C-4985-8AE0-638D3277CA7C}"/>
              </a:ext>
            </a:extLst>
          </p:cNvPr>
          <p:cNvSpPr txBox="1"/>
          <p:nvPr/>
        </p:nvSpPr>
        <p:spPr>
          <a:xfrm>
            <a:off x="6563399" y="5173430"/>
            <a:ext cx="57884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chemeClr val="tx1"/>
                </a:solidFill>
                <a:effectLst/>
                <a:uFillTx/>
                <a:latin typeface="+mj-lt"/>
                <a:ea typeface="+mj-ea"/>
                <a:cs typeface="+mj-cs"/>
                <a:sym typeface="Calibri"/>
              </a:rPr>
              <a:t>No</a:t>
            </a:r>
          </a:p>
        </p:txBody>
      </p:sp>
      <p:sp>
        <p:nvSpPr>
          <p:cNvPr id="49" name="TextBox 48">
            <a:extLst>
              <a:ext uri="{FF2B5EF4-FFF2-40B4-BE49-F238E27FC236}">
                <a16:creationId xmlns:a16="http://schemas.microsoft.com/office/drawing/2014/main" xmlns="" id="{3E274808-3ACE-4837-98D6-8C2EC83470FD}"/>
              </a:ext>
            </a:extLst>
          </p:cNvPr>
          <p:cNvSpPr txBox="1"/>
          <p:nvPr/>
        </p:nvSpPr>
        <p:spPr>
          <a:xfrm>
            <a:off x="6814584" y="4927570"/>
            <a:ext cx="43608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900" b="0" i="0" u="none" strike="noStrike" cap="none" spc="0" normalizeH="0" baseline="0" dirty="0">
                <a:ln>
                  <a:noFill/>
                </a:ln>
                <a:solidFill>
                  <a:schemeClr val="tx1"/>
                </a:solidFill>
                <a:effectLst/>
                <a:uFillTx/>
                <a:latin typeface="+mj-lt"/>
                <a:ea typeface="+mj-ea"/>
                <a:cs typeface="+mj-cs"/>
                <a:sym typeface="Calibri"/>
              </a:rPr>
              <a:t>Not</a:t>
            </a:r>
            <a:br>
              <a:rPr kumimoji="0" lang="en-GB" sz="900" b="0" i="0" u="none" strike="noStrike" cap="none" spc="0" normalizeH="0" baseline="0" dirty="0">
                <a:ln>
                  <a:noFill/>
                </a:ln>
                <a:solidFill>
                  <a:schemeClr val="tx1"/>
                </a:solidFill>
                <a:effectLst/>
                <a:uFillTx/>
                <a:latin typeface="+mj-lt"/>
                <a:ea typeface="+mj-ea"/>
                <a:cs typeface="+mj-cs"/>
                <a:sym typeface="Calibri"/>
              </a:rPr>
            </a:br>
            <a:r>
              <a:rPr kumimoji="0" lang="en-GB" sz="900" b="0" i="0" u="none" strike="noStrike" cap="none" spc="0" normalizeH="0" baseline="0" dirty="0">
                <a:ln>
                  <a:noFill/>
                </a:ln>
                <a:solidFill>
                  <a:schemeClr val="tx1"/>
                </a:solidFill>
                <a:effectLst/>
                <a:uFillTx/>
                <a:latin typeface="+mj-lt"/>
                <a:ea typeface="+mj-ea"/>
                <a:cs typeface="+mj-cs"/>
                <a:sym typeface="Calibri"/>
              </a:rPr>
              <a:t>Sure</a:t>
            </a:r>
          </a:p>
        </p:txBody>
      </p:sp>
      <p:sp>
        <p:nvSpPr>
          <p:cNvPr id="50" name="TextBox 49">
            <a:extLst>
              <a:ext uri="{FF2B5EF4-FFF2-40B4-BE49-F238E27FC236}">
                <a16:creationId xmlns:a16="http://schemas.microsoft.com/office/drawing/2014/main" xmlns="" id="{6889FA7E-C014-415F-8FE1-BE7E39A618AE}"/>
              </a:ext>
            </a:extLst>
          </p:cNvPr>
          <p:cNvSpPr txBox="1"/>
          <p:nvPr/>
        </p:nvSpPr>
        <p:spPr>
          <a:xfrm>
            <a:off x="3623728" y="5353786"/>
            <a:ext cx="621240"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rgbClr val="01478D"/>
                </a:solidFill>
                <a:effectLst/>
                <a:uFillTx/>
                <a:latin typeface="+mj-lt"/>
                <a:ea typeface="+mj-ea"/>
                <a:cs typeface="+mj-cs"/>
                <a:sym typeface="Calibri"/>
              </a:rPr>
              <a:t>67%</a:t>
            </a:r>
          </a:p>
        </p:txBody>
      </p:sp>
      <p:sp>
        <p:nvSpPr>
          <p:cNvPr id="51" name="TextBox 50">
            <a:extLst>
              <a:ext uri="{FF2B5EF4-FFF2-40B4-BE49-F238E27FC236}">
                <a16:creationId xmlns:a16="http://schemas.microsoft.com/office/drawing/2014/main" xmlns="" id="{F5255A03-5AE4-4312-A290-96C3E9B3D853}"/>
              </a:ext>
            </a:extLst>
          </p:cNvPr>
          <p:cNvSpPr txBox="1"/>
          <p:nvPr/>
        </p:nvSpPr>
        <p:spPr>
          <a:xfrm>
            <a:off x="5285610" y="5032824"/>
            <a:ext cx="621240"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rgbClr val="01478D"/>
                </a:solidFill>
                <a:effectLst/>
                <a:uFillTx/>
                <a:latin typeface="+mj-lt"/>
                <a:ea typeface="+mj-ea"/>
                <a:cs typeface="+mj-cs"/>
                <a:sym typeface="Calibri"/>
              </a:rPr>
              <a:t>33%</a:t>
            </a:r>
          </a:p>
        </p:txBody>
      </p:sp>
      <p:sp>
        <p:nvSpPr>
          <p:cNvPr id="52" name="TextBox 51">
            <a:extLst>
              <a:ext uri="{FF2B5EF4-FFF2-40B4-BE49-F238E27FC236}">
                <a16:creationId xmlns:a16="http://schemas.microsoft.com/office/drawing/2014/main" xmlns="" id="{D674295A-6144-45FB-94F5-6D4B6A8D5557}"/>
              </a:ext>
            </a:extLst>
          </p:cNvPr>
          <p:cNvSpPr txBox="1"/>
          <p:nvPr/>
        </p:nvSpPr>
        <p:spPr>
          <a:xfrm>
            <a:off x="7751527" y="5353786"/>
            <a:ext cx="621240"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rgbClr val="01478D"/>
                </a:solidFill>
                <a:effectLst/>
                <a:uFillTx/>
                <a:latin typeface="+mj-lt"/>
                <a:ea typeface="+mj-ea"/>
                <a:cs typeface="+mj-cs"/>
                <a:sym typeface="Calibri"/>
              </a:rPr>
              <a:t>73%</a:t>
            </a:r>
          </a:p>
        </p:txBody>
      </p:sp>
      <p:sp>
        <p:nvSpPr>
          <p:cNvPr id="53" name="TextBox 52">
            <a:extLst>
              <a:ext uri="{FF2B5EF4-FFF2-40B4-BE49-F238E27FC236}">
                <a16:creationId xmlns:a16="http://schemas.microsoft.com/office/drawing/2014/main" xmlns="" id="{2CFC786E-A180-4786-A163-2CA8D70CDD43}"/>
              </a:ext>
            </a:extLst>
          </p:cNvPr>
          <p:cNvSpPr txBox="1"/>
          <p:nvPr/>
        </p:nvSpPr>
        <p:spPr>
          <a:xfrm>
            <a:off x="6038397" y="5127624"/>
            <a:ext cx="621240"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rgbClr val="01478D"/>
                </a:solidFill>
                <a:effectLst/>
                <a:uFillTx/>
                <a:latin typeface="+mj-lt"/>
                <a:ea typeface="+mj-ea"/>
                <a:cs typeface="+mj-cs"/>
                <a:sym typeface="Calibri"/>
              </a:rPr>
              <a:t>17%</a:t>
            </a:r>
          </a:p>
        </p:txBody>
      </p:sp>
      <p:sp>
        <p:nvSpPr>
          <p:cNvPr id="54" name="TextBox 53">
            <a:extLst>
              <a:ext uri="{FF2B5EF4-FFF2-40B4-BE49-F238E27FC236}">
                <a16:creationId xmlns:a16="http://schemas.microsoft.com/office/drawing/2014/main" xmlns="" id="{94227676-272E-4F2C-9594-9F7FF85A4783}"/>
              </a:ext>
            </a:extLst>
          </p:cNvPr>
          <p:cNvSpPr txBox="1"/>
          <p:nvPr/>
        </p:nvSpPr>
        <p:spPr>
          <a:xfrm>
            <a:off x="6353738" y="4768683"/>
            <a:ext cx="621240"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rgbClr val="01478D"/>
                </a:solidFill>
                <a:effectLst/>
                <a:uFillTx/>
                <a:latin typeface="+mj-lt"/>
                <a:ea typeface="+mj-ea"/>
                <a:cs typeface="+mj-cs"/>
                <a:sym typeface="Calibri"/>
              </a:rPr>
              <a:t>10%</a:t>
            </a:r>
          </a:p>
        </p:txBody>
      </p:sp>
      <p:sp>
        <p:nvSpPr>
          <p:cNvPr id="55" name="Text Placeholder 2">
            <a:extLst>
              <a:ext uri="{FF2B5EF4-FFF2-40B4-BE49-F238E27FC236}">
                <a16:creationId xmlns:a16="http://schemas.microsoft.com/office/drawing/2014/main" xmlns="" id="{E2F9050C-FA3D-4901-ABD9-DEBF4CBEB3FD}"/>
              </a:ext>
            </a:extLst>
          </p:cNvPr>
          <p:cNvSpPr txBox="1">
            <a:spLocks/>
          </p:cNvSpPr>
          <p:nvPr/>
        </p:nvSpPr>
        <p:spPr>
          <a:xfrm>
            <a:off x="9247007" y="4949829"/>
            <a:ext cx="2089527" cy="4215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85000" lnSpcReduction="10000"/>
          </a:bodyPr>
          <a:lstStyle>
            <a:lvl1pPr marL="342900" marR="0" indent="-342900"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1pPr>
            <a:lvl2pPr marL="783771" marR="0" indent="-326571"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2pPr>
            <a:lvl3pPr marL="1219200" marR="0" indent="-304800"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3pPr>
            <a:lvl4pPr marL="1737360" marR="0" indent="-365760"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4pPr>
            <a:lvl5pPr marL="2194560" marR="0" indent="-365760" algn="l" defTabSz="914400" eaLnBrk="1" latinLnBrk="0" hangingPunct="1">
              <a:lnSpc>
                <a:spcPct val="100000"/>
              </a:lnSpc>
              <a:spcBef>
                <a:spcPts val="700"/>
              </a:spcBef>
              <a:spcAft>
                <a:spcPts val="0"/>
              </a:spcAft>
              <a:buClrTx/>
              <a:buSzPct val="100000"/>
              <a:buFontTx/>
              <a:buChar char="•"/>
              <a:tabLst/>
              <a:defRPr sz="2000" b="0" i="0" u="none" strike="noStrike" cap="none" spc="0" baseline="0">
                <a:solidFill>
                  <a:schemeClr val="bg1">
                    <a:alpha val="79573"/>
                  </a:schemeClr>
                </a:solidFill>
                <a:uFillTx/>
                <a:latin typeface="Arial"/>
                <a:ea typeface="Arial"/>
                <a:cs typeface="Arial"/>
                <a:sym typeface="Arial"/>
              </a:defRPr>
            </a:lvl5pPr>
            <a:lvl6pPr marL="2651760" marR="0" indent="-365760" algn="l" defTabSz="914400" eaLnBrk="1" latinLnBrk="0" hangingPunct="1">
              <a:lnSpc>
                <a:spcPct val="100000"/>
              </a:lnSpc>
              <a:spcBef>
                <a:spcPts val="700"/>
              </a:spcBef>
              <a:spcAft>
                <a:spcPts val="0"/>
              </a:spcAft>
              <a:buClrTx/>
              <a:buSzPct val="100000"/>
              <a:buFontTx/>
              <a:buChar char="•"/>
              <a:tabLst/>
              <a:defRPr sz="3200" b="0" i="0" u="none" strike="noStrike" cap="none" spc="0" baseline="0">
                <a:solidFill>
                  <a:srgbClr val="1E1C11">
                    <a:alpha val="79573"/>
                  </a:srgbClr>
                </a:solidFill>
                <a:uFillTx/>
                <a:latin typeface="Arial"/>
                <a:ea typeface="Arial"/>
                <a:cs typeface="Arial"/>
                <a:sym typeface="Arial"/>
              </a:defRPr>
            </a:lvl6pPr>
            <a:lvl7pPr marL="3108960" marR="0" indent="-365760" algn="l" defTabSz="914400" eaLnBrk="1" latinLnBrk="0" hangingPunct="1">
              <a:lnSpc>
                <a:spcPct val="100000"/>
              </a:lnSpc>
              <a:spcBef>
                <a:spcPts val="700"/>
              </a:spcBef>
              <a:spcAft>
                <a:spcPts val="0"/>
              </a:spcAft>
              <a:buClrTx/>
              <a:buSzPct val="100000"/>
              <a:buFontTx/>
              <a:buChar char="•"/>
              <a:tabLst/>
              <a:defRPr sz="3200" b="0" i="0" u="none" strike="noStrike" cap="none" spc="0" baseline="0">
                <a:solidFill>
                  <a:srgbClr val="1E1C11">
                    <a:alpha val="79573"/>
                  </a:srgbClr>
                </a:solidFill>
                <a:uFillTx/>
                <a:latin typeface="Arial"/>
                <a:ea typeface="Arial"/>
                <a:cs typeface="Arial"/>
                <a:sym typeface="Arial"/>
              </a:defRPr>
            </a:lvl7pPr>
            <a:lvl8pPr marL="3566159" marR="0" indent="-365759" algn="l" defTabSz="914400" eaLnBrk="1" latinLnBrk="0" hangingPunct="1">
              <a:lnSpc>
                <a:spcPct val="100000"/>
              </a:lnSpc>
              <a:spcBef>
                <a:spcPts val="700"/>
              </a:spcBef>
              <a:spcAft>
                <a:spcPts val="0"/>
              </a:spcAft>
              <a:buClrTx/>
              <a:buSzPct val="100000"/>
              <a:buFontTx/>
              <a:buChar char="•"/>
              <a:tabLst/>
              <a:defRPr sz="3200" b="0" i="0" u="none" strike="noStrike" cap="none" spc="0" baseline="0">
                <a:solidFill>
                  <a:srgbClr val="1E1C11">
                    <a:alpha val="79573"/>
                  </a:srgbClr>
                </a:solidFill>
                <a:uFillTx/>
                <a:latin typeface="Arial"/>
                <a:ea typeface="Arial"/>
                <a:cs typeface="Arial"/>
                <a:sym typeface="Arial"/>
              </a:defRPr>
            </a:lvl8pPr>
            <a:lvl9pPr marL="4023359" marR="0" indent="-365759" algn="l" defTabSz="914400" eaLnBrk="1" latinLnBrk="0" hangingPunct="1">
              <a:lnSpc>
                <a:spcPct val="100000"/>
              </a:lnSpc>
              <a:spcBef>
                <a:spcPts val="700"/>
              </a:spcBef>
              <a:spcAft>
                <a:spcPts val="0"/>
              </a:spcAft>
              <a:buClrTx/>
              <a:buSzPct val="100000"/>
              <a:buFontTx/>
              <a:buChar char="•"/>
              <a:tabLst/>
              <a:defRPr sz="3200" b="0" i="0" u="none" strike="noStrike" cap="none" spc="0" baseline="0">
                <a:solidFill>
                  <a:srgbClr val="1E1C11">
                    <a:alpha val="79573"/>
                  </a:srgbClr>
                </a:solidFill>
                <a:uFillTx/>
                <a:latin typeface="Arial"/>
                <a:ea typeface="Arial"/>
                <a:cs typeface="Arial"/>
                <a:sym typeface="Arial"/>
              </a:defRPr>
            </a:lvl9pPr>
          </a:lstStyle>
          <a:p>
            <a:pPr marL="0" indent="0" algn="ctr">
              <a:buFontTx/>
              <a:buNone/>
            </a:pPr>
            <a:r>
              <a:rPr lang="en-GB" b="1" dirty="0">
                <a:latin typeface="+mj-lt"/>
              </a:rPr>
              <a:t>Council Tax payers</a:t>
            </a:r>
          </a:p>
        </p:txBody>
      </p:sp>
      <p:sp>
        <p:nvSpPr>
          <p:cNvPr id="56" name="TextBox 55">
            <a:extLst>
              <a:ext uri="{FF2B5EF4-FFF2-40B4-BE49-F238E27FC236}">
                <a16:creationId xmlns:a16="http://schemas.microsoft.com/office/drawing/2014/main" xmlns="" id="{BEFF7029-E5CC-44B3-B68D-316AC9E5431A}"/>
              </a:ext>
            </a:extLst>
          </p:cNvPr>
          <p:cNvSpPr txBox="1"/>
          <p:nvPr/>
        </p:nvSpPr>
        <p:spPr>
          <a:xfrm>
            <a:off x="9554014" y="5678350"/>
            <a:ext cx="84525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rgbClr val="01478D"/>
                </a:solidFill>
                <a:effectLst/>
                <a:uFillTx/>
                <a:latin typeface="+mj-lt"/>
                <a:ea typeface="+mj-ea"/>
                <a:cs typeface="+mj-cs"/>
                <a:sym typeface="Calibri"/>
              </a:rPr>
              <a:t>93%</a:t>
            </a:r>
          </a:p>
        </p:txBody>
      </p:sp>
      <p:sp>
        <p:nvSpPr>
          <p:cNvPr id="57" name="TextBox 56">
            <a:extLst>
              <a:ext uri="{FF2B5EF4-FFF2-40B4-BE49-F238E27FC236}">
                <a16:creationId xmlns:a16="http://schemas.microsoft.com/office/drawing/2014/main" xmlns="" id="{9A4EE980-C644-4C48-8B1D-7F62C6B6675E}"/>
              </a:ext>
            </a:extLst>
          </p:cNvPr>
          <p:cNvSpPr txBox="1"/>
          <p:nvPr/>
        </p:nvSpPr>
        <p:spPr>
          <a:xfrm>
            <a:off x="10550619" y="5677403"/>
            <a:ext cx="681554"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rgbClr val="01478D"/>
                </a:solidFill>
                <a:effectLst/>
                <a:uFillTx/>
                <a:latin typeface="+mj-lt"/>
                <a:ea typeface="+mj-ea"/>
                <a:cs typeface="+mj-cs"/>
                <a:sym typeface="Calibri"/>
              </a:rPr>
              <a:t>7%</a:t>
            </a:r>
          </a:p>
        </p:txBody>
      </p:sp>
      <p:sp>
        <p:nvSpPr>
          <p:cNvPr id="58" name="TextBox 57">
            <a:extLst>
              <a:ext uri="{FF2B5EF4-FFF2-40B4-BE49-F238E27FC236}">
                <a16:creationId xmlns:a16="http://schemas.microsoft.com/office/drawing/2014/main" xmlns="" id="{3A81B82C-81B3-483D-829D-FD44B4983019}"/>
              </a:ext>
            </a:extLst>
          </p:cNvPr>
          <p:cNvSpPr txBox="1"/>
          <p:nvPr/>
        </p:nvSpPr>
        <p:spPr>
          <a:xfrm>
            <a:off x="9554014" y="5215740"/>
            <a:ext cx="84525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rgbClr val="4CAF50"/>
                </a:solidFill>
                <a:effectLst/>
                <a:uFillTx/>
                <a:latin typeface="+mj-lt"/>
                <a:ea typeface="+mj-ea"/>
                <a:cs typeface="+mj-cs"/>
                <a:sym typeface="Calibri"/>
              </a:rPr>
              <a:t>Yes</a:t>
            </a:r>
          </a:p>
        </p:txBody>
      </p:sp>
      <p:sp>
        <p:nvSpPr>
          <p:cNvPr id="59" name="TextBox 58">
            <a:extLst>
              <a:ext uri="{FF2B5EF4-FFF2-40B4-BE49-F238E27FC236}">
                <a16:creationId xmlns:a16="http://schemas.microsoft.com/office/drawing/2014/main" xmlns="" id="{99525171-1C98-4ED0-AE2A-89D520369643}"/>
              </a:ext>
            </a:extLst>
          </p:cNvPr>
          <p:cNvSpPr txBox="1"/>
          <p:nvPr/>
        </p:nvSpPr>
        <p:spPr>
          <a:xfrm>
            <a:off x="10550619" y="5219400"/>
            <a:ext cx="84525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rgbClr val="A41C1C"/>
                </a:solidFill>
                <a:effectLst/>
                <a:uFillTx/>
                <a:latin typeface="+mj-lt"/>
                <a:ea typeface="+mj-ea"/>
                <a:cs typeface="+mj-cs"/>
                <a:sym typeface="Calibri"/>
              </a:rPr>
              <a:t>No</a:t>
            </a:r>
          </a:p>
        </p:txBody>
      </p:sp>
    </p:spTree>
    <p:extLst>
      <p:ext uri="{BB962C8B-B14F-4D97-AF65-F5344CB8AC3E}">
        <p14:creationId xmlns:p14="http://schemas.microsoft.com/office/powerpoint/2010/main" val="416019900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497165-CB00-42D2-9CBA-3A7B42D9A9B7}"/>
              </a:ext>
            </a:extLst>
          </p:cNvPr>
          <p:cNvSpPr>
            <a:spLocks noGrp="1"/>
          </p:cNvSpPr>
          <p:nvPr>
            <p:ph type="title"/>
          </p:nvPr>
        </p:nvSpPr>
        <p:spPr/>
        <p:txBody>
          <a:bodyPr>
            <a:normAutofit/>
          </a:bodyPr>
          <a:lstStyle/>
          <a:p>
            <a:r>
              <a:rPr lang="en-GB" sz="3400" dirty="0"/>
              <a:t>Summary of results</a:t>
            </a:r>
          </a:p>
        </p:txBody>
      </p:sp>
      <p:sp>
        <p:nvSpPr>
          <p:cNvPr id="3" name="Text Placeholder 2">
            <a:extLst>
              <a:ext uri="{FF2B5EF4-FFF2-40B4-BE49-F238E27FC236}">
                <a16:creationId xmlns:a16="http://schemas.microsoft.com/office/drawing/2014/main" xmlns="" id="{7864E78F-AD2A-4A9E-AECC-6EE868E62A9A}"/>
              </a:ext>
            </a:extLst>
          </p:cNvPr>
          <p:cNvSpPr>
            <a:spLocks noGrp="1"/>
          </p:cNvSpPr>
          <p:nvPr>
            <p:ph type="body" idx="1"/>
          </p:nvPr>
        </p:nvSpPr>
        <p:spPr>
          <a:xfrm>
            <a:off x="609600" y="1600200"/>
            <a:ext cx="10972800" cy="4657987"/>
          </a:xfrm>
        </p:spPr>
        <p:txBody>
          <a:bodyPr>
            <a:normAutofit/>
          </a:bodyPr>
          <a:lstStyle/>
          <a:p>
            <a:pPr marL="0" indent="0">
              <a:buNone/>
            </a:pPr>
            <a:r>
              <a:rPr lang="en-GB" b="1" dirty="0">
                <a:latin typeface="+mj-lt"/>
              </a:rPr>
              <a:t>Affordability</a:t>
            </a:r>
          </a:p>
          <a:p>
            <a:pPr marL="0" indent="0">
              <a:buNone/>
            </a:pPr>
            <a:r>
              <a:rPr lang="en-GB" sz="1400" dirty="0">
                <a:latin typeface="+mn-lt"/>
              </a:rPr>
              <a:t>We asked respondents in the online survey their views on the affordability of various options to increase the precept. The question had limited contextual information and was designed to find general opinions on affordability of Council Tax increases. </a:t>
            </a:r>
            <a:br>
              <a:rPr lang="en-GB" sz="1400" dirty="0">
                <a:latin typeface="+mn-lt"/>
              </a:rPr>
            </a:br>
            <a:endParaRPr lang="en-GB" sz="1400" dirty="0">
              <a:latin typeface="+mn-lt"/>
            </a:endParaRPr>
          </a:p>
          <a:p>
            <a:r>
              <a:rPr lang="en-GB" sz="1400" b="1" dirty="0">
                <a:solidFill>
                  <a:srgbClr val="01488A"/>
                </a:solidFill>
                <a:latin typeface="+mn-lt"/>
              </a:rPr>
              <a:t>466 </a:t>
            </a:r>
            <a:r>
              <a:rPr lang="en-GB" sz="1400" dirty="0">
                <a:latin typeface="+mn-lt"/>
              </a:rPr>
              <a:t>of respondents felt that some form of increase was affordable to them</a:t>
            </a:r>
          </a:p>
          <a:p>
            <a:pPr lvl="1"/>
            <a:r>
              <a:rPr lang="en-GB" sz="1400" dirty="0">
                <a:latin typeface="+mn-lt"/>
              </a:rPr>
              <a:t>239 could afford a small increase</a:t>
            </a:r>
          </a:p>
          <a:p>
            <a:pPr lvl="1"/>
            <a:r>
              <a:rPr lang="en-GB" sz="1400" dirty="0">
                <a:latin typeface="+mn-lt"/>
              </a:rPr>
              <a:t>131 could afford a moderate increase</a:t>
            </a:r>
          </a:p>
          <a:p>
            <a:pPr lvl="1"/>
            <a:r>
              <a:rPr lang="en-GB" sz="1400" dirty="0">
                <a:latin typeface="+mn-lt"/>
              </a:rPr>
              <a:t>96 could afford a large increase</a:t>
            </a:r>
          </a:p>
          <a:p>
            <a:r>
              <a:rPr lang="en-GB" sz="1400" b="1" dirty="0">
                <a:solidFill>
                  <a:srgbClr val="01488A"/>
                </a:solidFill>
                <a:latin typeface="+mn-lt"/>
              </a:rPr>
              <a:t>301 </a:t>
            </a:r>
            <a:r>
              <a:rPr lang="en-GB" sz="1400" dirty="0">
                <a:latin typeface="+mn-lt"/>
              </a:rPr>
              <a:t>felt that no amount of increase would be affordable.</a:t>
            </a:r>
          </a:p>
          <a:p>
            <a:pPr marL="0" indent="0" algn="r">
              <a:buNone/>
            </a:pPr>
            <a:r>
              <a:rPr lang="en-GB" sz="1400" b="1" i="1" dirty="0">
                <a:latin typeface="+mn-lt"/>
              </a:rPr>
              <a:t/>
            </a:r>
            <a:br>
              <a:rPr lang="en-GB" sz="1400" b="1" i="1" dirty="0">
                <a:latin typeface="+mn-lt"/>
              </a:rPr>
            </a:br>
            <a:endParaRPr lang="en-GB" sz="1400" b="1" i="1" dirty="0">
              <a:latin typeface="+mn-lt"/>
            </a:endParaRPr>
          </a:p>
          <a:p>
            <a:pPr marL="0" indent="0" algn="r">
              <a:buNone/>
            </a:pPr>
            <a:endParaRPr lang="en-GB" sz="1400" b="1" i="1" dirty="0">
              <a:latin typeface="+mn-lt"/>
            </a:endParaRPr>
          </a:p>
          <a:p>
            <a:pPr marL="0" indent="0" algn="r">
              <a:buNone/>
            </a:pPr>
            <a:endParaRPr lang="en-GB" sz="1400" b="1" i="1" dirty="0">
              <a:latin typeface="+mn-lt"/>
            </a:endParaRPr>
          </a:p>
          <a:p>
            <a:pPr marL="0" indent="0" algn="r">
              <a:buNone/>
            </a:pPr>
            <a:r>
              <a:rPr lang="en-GB" sz="1400" b="1" i="1" dirty="0">
                <a:latin typeface="+mn-lt"/>
              </a:rPr>
              <a:t/>
            </a:r>
            <a:br>
              <a:rPr lang="en-GB" sz="1400" b="1" i="1" dirty="0">
                <a:latin typeface="+mn-lt"/>
              </a:rPr>
            </a:br>
            <a:endParaRPr lang="en-GB" sz="1400" i="1" dirty="0">
              <a:latin typeface="+mn-lt"/>
            </a:endParaRPr>
          </a:p>
        </p:txBody>
      </p:sp>
      <p:pic>
        <p:nvPicPr>
          <p:cNvPr id="5" name="Picture 4" descr="Chart, bar chart&#10;&#10;Description automatically generated">
            <a:extLst>
              <a:ext uri="{FF2B5EF4-FFF2-40B4-BE49-F238E27FC236}">
                <a16:creationId xmlns:a16="http://schemas.microsoft.com/office/drawing/2014/main" xmlns="" id="{F68D7481-7350-452B-B791-8B5138D24B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637" y="2817845"/>
            <a:ext cx="4621763" cy="3081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7689041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497165-CB00-42D2-9CBA-3A7B42D9A9B7}"/>
              </a:ext>
            </a:extLst>
          </p:cNvPr>
          <p:cNvSpPr>
            <a:spLocks noGrp="1"/>
          </p:cNvSpPr>
          <p:nvPr>
            <p:ph type="title"/>
          </p:nvPr>
        </p:nvSpPr>
        <p:spPr/>
        <p:txBody>
          <a:bodyPr>
            <a:normAutofit/>
          </a:bodyPr>
          <a:lstStyle/>
          <a:p>
            <a:r>
              <a:rPr lang="en-GB" sz="3400" dirty="0"/>
              <a:t>Summary of results</a:t>
            </a:r>
          </a:p>
        </p:txBody>
      </p:sp>
      <p:sp>
        <p:nvSpPr>
          <p:cNvPr id="3" name="Text Placeholder 2">
            <a:extLst>
              <a:ext uri="{FF2B5EF4-FFF2-40B4-BE49-F238E27FC236}">
                <a16:creationId xmlns:a16="http://schemas.microsoft.com/office/drawing/2014/main" xmlns="" id="{7864E78F-AD2A-4A9E-AECC-6EE868E62A9A}"/>
              </a:ext>
            </a:extLst>
          </p:cNvPr>
          <p:cNvSpPr>
            <a:spLocks noGrp="1"/>
          </p:cNvSpPr>
          <p:nvPr>
            <p:ph type="body" idx="1"/>
          </p:nvPr>
        </p:nvSpPr>
        <p:spPr>
          <a:xfrm>
            <a:off x="609600" y="1600200"/>
            <a:ext cx="10972800" cy="4657987"/>
          </a:xfrm>
        </p:spPr>
        <p:txBody>
          <a:bodyPr>
            <a:normAutofit lnSpcReduction="10000"/>
          </a:bodyPr>
          <a:lstStyle/>
          <a:p>
            <a:pPr marL="0" indent="0">
              <a:buNone/>
            </a:pPr>
            <a:r>
              <a:rPr lang="en-GB" b="1" dirty="0">
                <a:latin typeface="+mj-lt"/>
              </a:rPr>
              <a:t>Precept option supported</a:t>
            </a:r>
          </a:p>
          <a:p>
            <a:pPr marL="0" indent="0">
              <a:buNone/>
            </a:pPr>
            <a:r>
              <a:rPr lang="en-GB" sz="1400" dirty="0">
                <a:latin typeface="+mn-lt"/>
              </a:rPr>
              <a:t>We next gave four possible options for a change to the precept increase, providing a high level overview of the implications of each based on our early budget forecasting.  We asked respondents to indicate which would be their preference, with figures quoted for an average Band D property.</a:t>
            </a:r>
            <a:br>
              <a:rPr lang="en-GB" sz="1400" dirty="0">
                <a:latin typeface="+mn-lt"/>
              </a:rPr>
            </a:br>
            <a:r>
              <a:rPr lang="en-GB" sz="1400" dirty="0">
                <a:latin typeface="+mn-lt"/>
              </a:rPr>
              <a:t>  </a:t>
            </a:r>
          </a:p>
          <a:p>
            <a:pPr lvl="1">
              <a:buFont typeface="Wingdings" panose="05000000000000000000" pitchFamily="2" charset="2"/>
              <a:buChar char="§"/>
            </a:pPr>
            <a:r>
              <a:rPr lang="en-GB" sz="1400" b="1" dirty="0">
                <a:solidFill>
                  <a:srgbClr val="01488A"/>
                </a:solidFill>
                <a:latin typeface="+mn-lt"/>
              </a:rPr>
              <a:t>548 </a:t>
            </a:r>
            <a:r>
              <a:rPr lang="en-GB" sz="1400" dirty="0">
                <a:latin typeface="+mn-lt"/>
              </a:rPr>
              <a:t>supported an increase of some kind:</a:t>
            </a:r>
          </a:p>
          <a:p>
            <a:pPr lvl="2">
              <a:buFont typeface="Arial" panose="020B0604020202020204" pitchFamily="34" charset="0"/>
              <a:buChar char="•"/>
            </a:pPr>
            <a:r>
              <a:rPr lang="en-GB" sz="1400" dirty="0">
                <a:latin typeface="+mn-lt"/>
              </a:rPr>
              <a:t>115 supported a £5 per year / 42p per month increase</a:t>
            </a:r>
          </a:p>
          <a:p>
            <a:pPr lvl="2">
              <a:buFont typeface="Arial" panose="020B0604020202020204" pitchFamily="34" charset="0"/>
              <a:buChar char="•"/>
            </a:pPr>
            <a:r>
              <a:rPr lang="en-GB" sz="1400" dirty="0">
                <a:latin typeface="+mn-lt"/>
              </a:rPr>
              <a:t>76 supported a £7.50 per year / 63p per month increase</a:t>
            </a:r>
          </a:p>
          <a:p>
            <a:pPr lvl="2">
              <a:buFont typeface="Arial" panose="020B0604020202020204" pitchFamily="34" charset="0"/>
              <a:buChar char="•"/>
            </a:pPr>
            <a:r>
              <a:rPr lang="en-GB" sz="1400" dirty="0">
                <a:latin typeface="+mn-lt"/>
              </a:rPr>
              <a:t>357 supported a £10 per year / 83p per month) increase</a:t>
            </a:r>
          </a:p>
          <a:p>
            <a:pPr lvl="1">
              <a:buFont typeface="Wingdings" panose="05000000000000000000" pitchFamily="2" charset="2"/>
              <a:buChar char="§"/>
            </a:pPr>
            <a:r>
              <a:rPr lang="en-GB" sz="1400" b="1" dirty="0">
                <a:solidFill>
                  <a:srgbClr val="01488A">
                    <a:alpha val="79573"/>
                  </a:srgbClr>
                </a:solidFill>
                <a:latin typeface="+mn-lt"/>
              </a:rPr>
              <a:t>250 </a:t>
            </a:r>
            <a:r>
              <a:rPr lang="en-GB" sz="1400" dirty="0">
                <a:latin typeface="+mn-lt"/>
              </a:rPr>
              <a:t>support no increase</a:t>
            </a:r>
          </a:p>
          <a:p>
            <a:pPr lvl="1">
              <a:buFont typeface="Wingdings" panose="05000000000000000000" pitchFamily="2" charset="2"/>
              <a:buChar char="§"/>
            </a:pPr>
            <a:r>
              <a:rPr lang="en-GB" sz="1400" b="1" dirty="0">
                <a:solidFill>
                  <a:srgbClr val="01488A">
                    <a:alpha val="79573"/>
                  </a:srgbClr>
                </a:solidFill>
                <a:latin typeface="+mn-lt"/>
              </a:rPr>
              <a:t>36 </a:t>
            </a:r>
            <a:r>
              <a:rPr lang="en-GB" sz="1400" dirty="0">
                <a:latin typeface="+mn-lt"/>
              </a:rPr>
              <a:t>do not pay Council Tax</a:t>
            </a:r>
          </a:p>
          <a:p>
            <a:pPr marL="0" indent="0">
              <a:buNone/>
            </a:pPr>
            <a:endParaRPr lang="en-GB" sz="1600" dirty="0">
              <a:latin typeface="+mn-lt"/>
            </a:endParaRPr>
          </a:p>
          <a:p>
            <a:pPr marL="0" indent="0">
              <a:buNone/>
            </a:pPr>
            <a:endParaRPr lang="en-GB" sz="1600" dirty="0">
              <a:latin typeface="+mn-lt"/>
            </a:endParaRPr>
          </a:p>
          <a:p>
            <a:pPr marL="0" indent="0" algn="r">
              <a:buNone/>
            </a:pPr>
            <a:r>
              <a:rPr lang="en-GB" sz="1600" b="1" i="1" dirty="0">
                <a:latin typeface="+mn-lt"/>
              </a:rPr>
              <a:t/>
            </a:r>
            <a:br>
              <a:rPr lang="en-GB" sz="1600" b="1" i="1" dirty="0">
                <a:latin typeface="+mn-lt"/>
              </a:rPr>
            </a:br>
            <a:r>
              <a:rPr lang="en-GB" sz="1600" b="1" i="1" dirty="0">
                <a:latin typeface="+mn-lt"/>
              </a:rPr>
              <a:t/>
            </a:r>
            <a:br>
              <a:rPr lang="en-GB" sz="1600" b="1" i="1" dirty="0">
                <a:latin typeface="+mn-lt"/>
              </a:rPr>
            </a:br>
            <a:r>
              <a:rPr lang="en-GB" sz="1600" b="1" i="1" dirty="0">
                <a:latin typeface="+mn-lt"/>
              </a:rPr>
              <a:t/>
            </a:r>
            <a:br>
              <a:rPr lang="en-GB" sz="1600" b="1" i="1" dirty="0">
                <a:latin typeface="+mn-lt"/>
              </a:rPr>
            </a:br>
            <a:endParaRPr lang="en-GB" sz="1600" i="1" dirty="0">
              <a:latin typeface="+mn-lt"/>
            </a:endParaRPr>
          </a:p>
        </p:txBody>
      </p:sp>
      <p:pic>
        <p:nvPicPr>
          <p:cNvPr id="5" name="Picture 4" descr="Chart, bar chart&#10;&#10;Description automatically generated">
            <a:extLst>
              <a:ext uri="{FF2B5EF4-FFF2-40B4-BE49-F238E27FC236}">
                <a16:creationId xmlns:a16="http://schemas.microsoft.com/office/drawing/2014/main" xmlns="" id="{F6ECF4CE-E816-4CF5-9069-AB721B1C36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4264" y="2667716"/>
            <a:ext cx="4824983" cy="3271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6807168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3">
            <a:extLst>
              <a:ext uri="{FF2B5EF4-FFF2-40B4-BE49-F238E27FC236}">
                <a16:creationId xmlns:a16="http://schemas.microsoft.com/office/drawing/2014/main" xmlns="" id="{BAD85585-E2B0-4104-AB5B-47564BB5FC87}"/>
              </a:ext>
            </a:extLst>
          </p:cNvPr>
          <p:cNvSpPr/>
          <p:nvPr/>
        </p:nvSpPr>
        <p:spPr>
          <a:xfrm>
            <a:off x="1528131" y="1278065"/>
            <a:ext cx="2278658" cy="2243278"/>
          </a:xfrm>
          <a:prstGeom prst="ellipse">
            <a:avLst/>
          </a:prstGeom>
          <a:solidFill>
            <a:srgbClr val="FFFFFF"/>
          </a:solidFill>
          <a:ln w="92075" cap="flat">
            <a:solidFill>
              <a:srgbClr val="92D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1478D"/>
              </a:solidFill>
              <a:effectLst/>
              <a:uFillTx/>
              <a:latin typeface="+mj-lt"/>
              <a:ea typeface="+mj-ea"/>
              <a:cs typeface="+mj-cs"/>
              <a:sym typeface="Calibri"/>
            </a:endParaRPr>
          </a:p>
        </p:txBody>
      </p:sp>
      <p:sp>
        <p:nvSpPr>
          <p:cNvPr id="49" name="Freeform: Shape 48">
            <a:extLst>
              <a:ext uri="{FF2B5EF4-FFF2-40B4-BE49-F238E27FC236}">
                <a16:creationId xmlns:a16="http://schemas.microsoft.com/office/drawing/2014/main" xmlns="" id="{53E0815B-5DCE-4EBA-BD62-FC8F0276887D}"/>
              </a:ext>
            </a:extLst>
          </p:cNvPr>
          <p:cNvSpPr/>
          <p:nvPr/>
        </p:nvSpPr>
        <p:spPr>
          <a:xfrm>
            <a:off x="1341421" y="1184201"/>
            <a:ext cx="1315991" cy="2248677"/>
          </a:xfrm>
          <a:custGeom>
            <a:avLst/>
            <a:gdLst>
              <a:gd name="connsiteX0" fmla="*/ 1212979 w 1222310"/>
              <a:gd name="connsiteY0" fmla="*/ 0 h 2248677"/>
              <a:gd name="connsiteX1" fmla="*/ 1222310 w 1222310"/>
              <a:gd name="connsiteY1" fmla="*/ 1268963 h 2248677"/>
              <a:gd name="connsiteX2" fmla="*/ 429208 w 1222310"/>
              <a:gd name="connsiteY2" fmla="*/ 2248677 h 2248677"/>
              <a:gd name="connsiteX3" fmla="*/ 93306 w 1222310"/>
              <a:gd name="connsiteY3" fmla="*/ 1782147 h 2248677"/>
              <a:gd name="connsiteX4" fmla="*/ 18661 w 1222310"/>
              <a:gd name="connsiteY4" fmla="*/ 1408922 h 2248677"/>
              <a:gd name="connsiteX5" fmla="*/ 0 w 1222310"/>
              <a:gd name="connsiteY5" fmla="*/ 942392 h 2248677"/>
              <a:gd name="connsiteX6" fmla="*/ 186612 w 1222310"/>
              <a:gd name="connsiteY6" fmla="*/ 569167 h 2248677"/>
              <a:gd name="connsiteX7" fmla="*/ 485192 w 1222310"/>
              <a:gd name="connsiteY7" fmla="*/ 242596 h 2248677"/>
              <a:gd name="connsiteX8" fmla="*/ 830424 w 1222310"/>
              <a:gd name="connsiteY8" fmla="*/ 74645 h 2248677"/>
              <a:gd name="connsiteX9" fmla="*/ 1212979 w 1222310"/>
              <a:gd name="connsiteY9" fmla="*/ 0 h 224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2310" h="2248677">
                <a:moveTo>
                  <a:pt x="1212979" y="0"/>
                </a:moveTo>
                <a:cubicBezTo>
                  <a:pt x="1216089" y="422988"/>
                  <a:pt x="1219200" y="845975"/>
                  <a:pt x="1222310" y="1268963"/>
                </a:cubicBezTo>
                <a:lnTo>
                  <a:pt x="429208" y="2248677"/>
                </a:lnTo>
                <a:lnTo>
                  <a:pt x="93306" y="1782147"/>
                </a:lnTo>
                <a:lnTo>
                  <a:pt x="18661" y="1408922"/>
                </a:lnTo>
                <a:lnTo>
                  <a:pt x="0" y="942392"/>
                </a:lnTo>
                <a:lnTo>
                  <a:pt x="186612" y="569167"/>
                </a:lnTo>
                <a:lnTo>
                  <a:pt x="485192" y="242596"/>
                </a:lnTo>
                <a:lnTo>
                  <a:pt x="830424" y="74645"/>
                </a:lnTo>
                <a:lnTo>
                  <a:pt x="1212979" y="0"/>
                </a:lnTo>
                <a:close/>
              </a:path>
            </a:pathLst>
          </a:cu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aphicFrame>
        <p:nvGraphicFramePr>
          <p:cNvPr id="40" name="Chart 39">
            <a:extLst>
              <a:ext uri="{FF2B5EF4-FFF2-40B4-BE49-F238E27FC236}">
                <a16:creationId xmlns:a16="http://schemas.microsoft.com/office/drawing/2014/main" xmlns="" id="{9826F2B5-BA10-4770-B6EA-76314E3717F8}"/>
              </a:ext>
            </a:extLst>
          </p:cNvPr>
          <p:cNvGraphicFramePr/>
          <p:nvPr>
            <p:extLst>
              <p:ext uri="{D42A27DB-BD31-4B8C-83A1-F6EECF244321}">
                <p14:modId xmlns:p14="http://schemas.microsoft.com/office/powerpoint/2010/main" val="610719774"/>
              </p:ext>
            </p:extLst>
          </p:nvPr>
        </p:nvGraphicFramePr>
        <p:xfrm>
          <a:off x="499946" y="992802"/>
          <a:ext cx="3566965" cy="261747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xmlns="" id="{D7F4C913-D071-446F-AC00-6C2373F10860}"/>
              </a:ext>
            </a:extLst>
          </p:cNvPr>
          <p:cNvSpPr>
            <a:spLocks noGrp="1"/>
          </p:cNvSpPr>
          <p:nvPr>
            <p:ph type="title"/>
          </p:nvPr>
        </p:nvSpPr>
        <p:spPr/>
        <p:txBody>
          <a:bodyPr>
            <a:normAutofit/>
          </a:bodyPr>
          <a:lstStyle/>
          <a:p>
            <a:r>
              <a:rPr lang="en-GB" sz="3400" dirty="0"/>
              <a:t>Most people view a precept increase as affordable</a:t>
            </a:r>
          </a:p>
        </p:txBody>
      </p:sp>
      <p:sp>
        <p:nvSpPr>
          <p:cNvPr id="7" name="Rectangle: Rounded Corners 6">
            <a:extLst>
              <a:ext uri="{FF2B5EF4-FFF2-40B4-BE49-F238E27FC236}">
                <a16:creationId xmlns:a16="http://schemas.microsoft.com/office/drawing/2014/main" xmlns="" id="{9C791013-2D4F-4565-8665-BB7EEFFBC190}"/>
              </a:ext>
            </a:extLst>
          </p:cNvPr>
          <p:cNvSpPr/>
          <p:nvPr/>
        </p:nvSpPr>
        <p:spPr>
          <a:xfrm>
            <a:off x="5807584" y="1270448"/>
            <a:ext cx="5873880" cy="1968220"/>
          </a:xfrm>
          <a:prstGeom prst="roundRect">
            <a:avLst>
              <a:gd name="adj" fmla="val 7994"/>
            </a:avLst>
          </a:prstGeom>
          <a:solidFill>
            <a:srgbClr val="FFFFFF"/>
          </a:solidFill>
          <a:ln w="25400" cap="flat">
            <a:solidFill>
              <a:srgbClr val="BDDEF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1478D"/>
              </a:solidFill>
              <a:effectLst/>
              <a:uFillTx/>
              <a:latin typeface="+mj-lt"/>
              <a:ea typeface="+mj-ea"/>
              <a:cs typeface="+mj-cs"/>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1400" b="0" i="0" u="none" strike="noStrike" cap="none" spc="0" normalizeH="0" baseline="0" dirty="0">
                <a:ln>
                  <a:noFill/>
                </a:ln>
                <a:solidFill>
                  <a:schemeClr val="bg1">
                    <a:lumMod val="95000"/>
                    <a:lumOff val="5000"/>
                  </a:schemeClr>
                </a:solidFill>
                <a:effectLst/>
                <a:uFillTx/>
                <a:latin typeface="+mn-lt"/>
                <a:ea typeface="+mj-ea"/>
                <a:cs typeface="+mj-cs"/>
                <a:sym typeface="Calibri"/>
              </a:rPr>
              <a:t>There are still significant numbers who view any raise as unaffordable, though the picture is different area by area</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1400" b="0" i="0" u="none" strike="noStrike" cap="none" spc="0" normalizeH="0" baseline="0" dirty="0">
                <a:ln>
                  <a:noFill/>
                </a:ln>
                <a:solidFill>
                  <a:schemeClr val="bg1">
                    <a:lumMod val="95000"/>
                    <a:lumOff val="5000"/>
                  </a:schemeClr>
                </a:solidFill>
                <a:effectLst/>
                <a:uFillTx/>
                <a:latin typeface="+mn-lt"/>
                <a:ea typeface="+mj-ea"/>
                <a:cs typeface="+mj-cs"/>
                <a:sym typeface="Calibri"/>
              </a:rPr>
              <a:t>A larger proportion in Nuneaton &amp; Bedworth (46%) cannot afford any increase</a:t>
            </a:r>
            <a:endParaRPr lang="en-GB" sz="1400" dirty="0">
              <a:solidFill>
                <a:schemeClr val="bg1">
                  <a:lumMod val="95000"/>
                  <a:lumOff val="5000"/>
                </a:schemeClr>
              </a:solidFill>
              <a:latin typeface="+mn-lt"/>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1400" b="0" i="0" u="none" strike="noStrike" cap="none" spc="0" normalizeH="0" baseline="0" dirty="0">
                <a:ln>
                  <a:noFill/>
                </a:ln>
                <a:solidFill>
                  <a:schemeClr val="bg1">
                    <a:lumMod val="95000"/>
                    <a:lumOff val="5000"/>
                  </a:schemeClr>
                </a:solidFill>
                <a:effectLst/>
                <a:uFillTx/>
                <a:latin typeface="+mn-lt"/>
                <a:ea typeface="+mj-ea"/>
                <a:cs typeface="+mj-cs"/>
                <a:sym typeface="Calibri"/>
              </a:rPr>
              <a:t>More peo</a:t>
            </a:r>
            <a:r>
              <a:rPr lang="en-GB" sz="1400" dirty="0">
                <a:solidFill>
                  <a:schemeClr val="bg1">
                    <a:lumMod val="95000"/>
                    <a:lumOff val="5000"/>
                  </a:schemeClr>
                </a:solidFill>
                <a:latin typeface="+mn-lt"/>
              </a:rPr>
              <a:t>ple can afford a small increase in Rugby than no increase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1400" dirty="0">
                <a:solidFill>
                  <a:schemeClr val="bg1">
                    <a:lumMod val="95000"/>
                    <a:lumOff val="5000"/>
                  </a:schemeClr>
                </a:solidFill>
                <a:latin typeface="+mn-lt"/>
              </a:rPr>
              <a:t>Minority ethnic groups are less likely to find a raise unaffordable than average</a:t>
            </a:r>
            <a:endParaRPr kumimoji="0" lang="en-GB" sz="1600" b="0" i="0" u="none" strike="noStrike" cap="none" spc="0" normalizeH="0" baseline="0" dirty="0">
              <a:ln>
                <a:noFill/>
              </a:ln>
              <a:solidFill>
                <a:schemeClr val="bg1">
                  <a:lumMod val="95000"/>
                  <a:lumOff val="5000"/>
                </a:schemeClr>
              </a:solidFill>
              <a:effectLst/>
              <a:uFillTx/>
              <a:latin typeface="+mn-lt"/>
              <a:ea typeface="+mj-ea"/>
              <a:cs typeface="+mj-cs"/>
              <a:sym typeface="Calibri"/>
            </a:endParaRPr>
          </a:p>
        </p:txBody>
      </p:sp>
      <p:pic>
        <p:nvPicPr>
          <p:cNvPr id="9" name="Picture 8">
            <a:extLst>
              <a:ext uri="{FF2B5EF4-FFF2-40B4-BE49-F238E27FC236}">
                <a16:creationId xmlns:a16="http://schemas.microsoft.com/office/drawing/2014/main" xmlns="" id="{661C3F7B-A879-4DC7-BD19-34334F4CE29F}"/>
              </a:ext>
            </a:extLst>
          </p:cNvPr>
          <p:cNvPicPr>
            <a:picLocks noChangeAspect="1"/>
          </p:cNvPicPr>
          <p:nvPr/>
        </p:nvPicPr>
        <p:blipFill>
          <a:blip r:embed="rId3"/>
          <a:stretch>
            <a:fillRect/>
          </a:stretch>
        </p:blipFill>
        <p:spPr>
          <a:xfrm>
            <a:off x="5353546" y="1089542"/>
            <a:ext cx="742454" cy="759720"/>
          </a:xfrm>
          <a:prstGeom prst="rect">
            <a:avLst/>
          </a:prstGeom>
        </p:spPr>
      </p:pic>
      <p:sp>
        <p:nvSpPr>
          <p:cNvPr id="10" name="TextBox 9">
            <a:extLst>
              <a:ext uri="{FF2B5EF4-FFF2-40B4-BE49-F238E27FC236}">
                <a16:creationId xmlns:a16="http://schemas.microsoft.com/office/drawing/2014/main" xmlns="" id="{FADF70D7-F97E-413C-83B7-61EFD4B7D909}"/>
              </a:ext>
            </a:extLst>
          </p:cNvPr>
          <p:cNvSpPr txBox="1"/>
          <p:nvPr/>
        </p:nvSpPr>
        <p:spPr>
          <a:xfrm>
            <a:off x="8030075" y="1291497"/>
            <a:ext cx="237408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chemeClr val="bg1">
                    <a:lumMod val="95000"/>
                    <a:lumOff val="5000"/>
                  </a:schemeClr>
                </a:solidFill>
                <a:effectLst/>
                <a:uFillTx/>
                <a:latin typeface="+mj-lt"/>
                <a:ea typeface="+mj-ea"/>
                <a:cs typeface="+mj-cs"/>
                <a:sym typeface="Calibri"/>
              </a:rPr>
              <a:t>Key Insights</a:t>
            </a:r>
          </a:p>
        </p:txBody>
      </p:sp>
      <p:pic>
        <p:nvPicPr>
          <p:cNvPr id="13" name="Picture 12" descr="Timeline&#10;&#10;Description automatically generated with medium confidence">
            <a:extLst>
              <a:ext uri="{FF2B5EF4-FFF2-40B4-BE49-F238E27FC236}">
                <a16:creationId xmlns:a16="http://schemas.microsoft.com/office/drawing/2014/main" xmlns="" id="{2BEC0F6E-D367-4A7C-BE47-79EAB1F207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769" y="3698456"/>
            <a:ext cx="1640111" cy="2473737"/>
          </a:xfrm>
          <a:prstGeom prst="rect">
            <a:avLst/>
          </a:prstGeom>
        </p:spPr>
      </p:pic>
      <p:sp>
        <p:nvSpPr>
          <p:cNvPr id="14" name="TextBox 13">
            <a:extLst>
              <a:ext uri="{FF2B5EF4-FFF2-40B4-BE49-F238E27FC236}">
                <a16:creationId xmlns:a16="http://schemas.microsoft.com/office/drawing/2014/main" xmlns="" id="{DB914521-7F22-4C38-98CF-2A33F1F5CFC5}"/>
              </a:ext>
            </a:extLst>
          </p:cNvPr>
          <p:cNvSpPr txBox="1"/>
          <p:nvPr/>
        </p:nvSpPr>
        <p:spPr>
          <a:xfrm>
            <a:off x="5613070" y="3311683"/>
            <a:ext cx="293063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chemeClr val="bg1">
                    <a:lumMod val="95000"/>
                    <a:lumOff val="5000"/>
                  </a:schemeClr>
                </a:solidFill>
                <a:effectLst/>
                <a:uFillTx/>
                <a:latin typeface="+mj-lt"/>
                <a:ea typeface="+mj-ea"/>
                <a:cs typeface="+mj-cs"/>
                <a:sym typeface="Calibri"/>
              </a:rPr>
              <a:t>Results by demographic</a:t>
            </a:r>
          </a:p>
        </p:txBody>
      </p:sp>
      <p:pic>
        <p:nvPicPr>
          <p:cNvPr id="16" name="Picture 15" descr="Chart, waterfall chart&#10;&#10;Description automatically generated">
            <a:extLst>
              <a:ext uri="{FF2B5EF4-FFF2-40B4-BE49-F238E27FC236}">
                <a16:creationId xmlns:a16="http://schemas.microsoft.com/office/drawing/2014/main" xmlns="" id="{B571EFC9-4986-48F6-AD23-7341E0179F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072" t="29237" r="3083" b="27594"/>
          <a:stretch/>
        </p:blipFill>
        <p:spPr>
          <a:xfrm>
            <a:off x="2315584" y="3698456"/>
            <a:ext cx="2930632" cy="928407"/>
          </a:xfrm>
          <a:prstGeom prst="rect">
            <a:avLst/>
          </a:prstGeom>
        </p:spPr>
      </p:pic>
      <p:sp>
        <p:nvSpPr>
          <p:cNvPr id="22" name="TextBox 21">
            <a:extLst>
              <a:ext uri="{FF2B5EF4-FFF2-40B4-BE49-F238E27FC236}">
                <a16:creationId xmlns:a16="http://schemas.microsoft.com/office/drawing/2014/main" xmlns="" id="{B901BDE0-C3F6-4906-8E3A-A8BD6557BD21}"/>
              </a:ext>
            </a:extLst>
          </p:cNvPr>
          <p:cNvSpPr txBox="1"/>
          <p:nvPr/>
        </p:nvSpPr>
        <p:spPr>
          <a:xfrm>
            <a:off x="2315583" y="4586256"/>
            <a:ext cx="293063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200" b="1" i="0" u="none" strike="noStrike" cap="none" spc="0" normalizeH="0" baseline="0" dirty="0">
                <a:ln>
                  <a:noFill/>
                </a:ln>
                <a:solidFill>
                  <a:schemeClr val="bg1">
                    <a:lumMod val="95000"/>
                    <a:lumOff val="5000"/>
                  </a:schemeClr>
                </a:solidFill>
                <a:effectLst/>
                <a:uFillTx/>
                <a:latin typeface="+mj-lt"/>
                <a:ea typeface="+mj-ea"/>
                <a:cs typeface="+mj-cs"/>
                <a:sym typeface="Calibri"/>
              </a:rPr>
              <a:t>North </a:t>
            </a:r>
            <a:r>
              <a:rPr kumimoji="0" lang="en-GB" sz="1100" b="1" i="0" u="none" strike="noStrike" cap="none" spc="0" normalizeH="0" baseline="0" dirty="0">
                <a:ln>
                  <a:noFill/>
                </a:ln>
                <a:solidFill>
                  <a:schemeClr val="bg1">
                    <a:lumMod val="95000"/>
                    <a:lumOff val="5000"/>
                  </a:schemeClr>
                </a:solidFill>
                <a:effectLst/>
                <a:uFillTx/>
                <a:latin typeface="+mj-lt"/>
                <a:ea typeface="+mj-ea"/>
                <a:cs typeface="+mj-cs"/>
                <a:sym typeface="Calibri"/>
              </a:rPr>
              <a:t>Warwickshire</a:t>
            </a:r>
          </a:p>
        </p:txBody>
      </p:sp>
      <p:sp>
        <p:nvSpPr>
          <p:cNvPr id="23" name="TextBox 22">
            <a:extLst>
              <a:ext uri="{FF2B5EF4-FFF2-40B4-BE49-F238E27FC236}">
                <a16:creationId xmlns:a16="http://schemas.microsoft.com/office/drawing/2014/main" xmlns="" id="{B3EAB6FB-A493-482B-8C89-82C5C449C13A}"/>
              </a:ext>
            </a:extLst>
          </p:cNvPr>
          <p:cNvSpPr txBox="1"/>
          <p:nvPr/>
        </p:nvSpPr>
        <p:spPr>
          <a:xfrm>
            <a:off x="5518917" y="4586255"/>
            <a:ext cx="293063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200" b="1" i="0" u="none" strike="noStrike" cap="none" spc="0" normalizeH="0" baseline="0" dirty="0">
                <a:ln>
                  <a:noFill/>
                </a:ln>
                <a:solidFill>
                  <a:schemeClr val="bg1">
                    <a:lumMod val="95000"/>
                    <a:lumOff val="5000"/>
                  </a:schemeClr>
                </a:solidFill>
                <a:effectLst/>
                <a:uFillTx/>
                <a:latin typeface="+mj-lt"/>
                <a:ea typeface="+mj-ea"/>
                <a:cs typeface="+mj-cs"/>
                <a:sym typeface="Calibri"/>
              </a:rPr>
              <a:t>Nuneaton &amp; Bedworth</a:t>
            </a:r>
            <a:endParaRPr kumimoji="0" lang="en-GB" sz="1100" b="1" i="0" u="none" strike="noStrike" cap="none" spc="0" normalizeH="0" baseline="0" dirty="0">
              <a:ln>
                <a:noFill/>
              </a:ln>
              <a:solidFill>
                <a:schemeClr val="bg1">
                  <a:lumMod val="95000"/>
                  <a:lumOff val="5000"/>
                </a:schemeClr>
              </a:solidFill>
              <a:effectLst/>
              <a:uFillTx/>
              <a:latin typeface="+mj-lt"/>
              <a:ea typeface="+mj-ea"/>
              <a:cs typeface="+mj-cs"/>
              <a:sym typeface="Calibri"/>
            </a:endParaRPr>
          </a:p>
        </p:txBody>
      </p:sp>
      <p:sp>
        <p:nvSpPr>
          <p:cNvPr id="24" name="TextBox 23">
            <a:extLst>
              <a:ext uri="{FF2B5EF4-FFF2-40B4-BE49-F238E27FC236}">
                <a16:creationId xmlns:a16="http://schemas.microsoft.com/office/drawing/2014/main" xmlns="" id="{4EE47A99-10FC-40A1-9BA6-399A85AE7A43}"/>
              </a:ext>
            </a:extLst>
          </p:cNvPr>
          <p:cNvSpPr txBox="1"/>
          <p:nvPr/>
        </p:nvSpPr>
        <p:spPr>
          <a:xfrm>
            <a:off x="8651769" y="4560795"/>
            <a:ext cx="293063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200" b="1" i="0" u="none" strike="noStrike" cap="none" spc="0" normalizeH="0" baseline="0" dirty="0">
                <a:ln>
                  <a:noFill/>
                </a:ln>
                <a:solidFill>
                  <a:schemeClr val="bg1">
                    <a:lumMod val="95000"/>
                    <a:lumOff val="5000"/>
                  </a:schemeClr>
                </a:solidFill>
                <a:effectLst/>
                <a:uFillTx/>
                <a:latin typeface="+mj-lt"/>
                <a:ea typeface="+mj-ea"/>
                <a:cs typeface="+mj-cs"/>
                <a:sym typeface="Calibri"/>
              </a:rPr>
              <a:t>Rugby</a:t>
            </a:r>
            <a:endParaRPr kumimoji="0" lang="en-GB" sz="1100" b="1" i="0" u="none" strike="noStrike" cap="none" spc="0" normalizeH="0" baseline="0" dirty="0">
              <a:ln>
                <a:noFill/>
              </a:ln>
              <a:solidFill>
                <a:schemeClr val="bg1">
                  <a:lumMod val="95000"/>
                  <a:lumOff val="5000"/>
                </a:schemeClr>
              </a:solidFill>
              <a:effectLst/>
              <a:uFillTx/>
              <a:latin typeface="+mj-lt"/>
              <a:ea typeface="+mj-ea"/>
              <a:cs typeface="+mj-cs"/>
              <a:sym typeface="Calibri"/>
            </a:endParaRPr>
          </a:p>
        </p:txBody>
      </p:sp>
      <p:sp>
        <p:nvSpPr>
          <p:cNvPr id="25" name="TextBox 24">
            <a:extLst>
              <a:ext uri="{FF2B5EF4-FFF2-40B4-BE49-F238E27FC236}">
                <a16:creationId xmlns:a16="http://schemas.microsoft.com/office/drawing/2014/main" xmlns="" id="{B7872B6D-C820-4BA0-8A0F-617456DD9916}"/>
              </a:ext>
            </a:extLst>
          </p:cNvPr>
          <p:cNvSpPr txBox="1"/>
          <p:nvPr/>
        </p:nvSpPr>
        <p:spPr>
          <a:xfrm>
            <a:off x="2343408" y="5977507"/>
            <a:ext cx="293063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200" b="1" i="0" u="none" strike="noStrike" cap="none" spc="0" normalizeH="0" baseline="0" dirty="0">
                <a:ln>
                  <a:noFill/>
                </a:ln>
                <a:solidFill>
                  <a:schemeClr val="bg1">
                    <a:lumMod val="95000"/>
                    <a:lumOff val="5000"/>
                  </a:schemeClr>
                </a:solidFill>
                <a:effectLst/>
                <a:uFillTx/>
                <a:latin typeface="+mj-lt"/>
                <a:ea typeface="+mj-ea"/>
                <a:cs typeface="+mj-cs"/>
                <a:sym typeface="Calibri"/>
              </a:rPr>
              <a:t>Stratford-on-Avon</a:t>
            </a:r>
            <a:endParaRPr kumimoji="0" lang="en-GB" sz="1100" b="1" i="0" u="none" strike="noStrike" cap="none" spc="0" normalizeH="0" baseline="0" dirty="0">
              <a:ln>
                <a:noFill/>
              </a:ln>
              <a:solidFill>
                <a:schemeClr val="bg1">
                  <a:lumMod val="95000"/>
                  <a:lumOff val="5000"/>
                </a:schemeClr>
              </a:solidFill>
              <a:effectLst/>
              <a:uFillTx/>
              <a:latin typeface="+mj-lt"/>
              <a:ea typeface="+mj-ea"/>
              <a:cs typeface="+mj-cs"/>
              <a:sym typeface="Calibri"/>
            </a:endParaRPr>
          </a:p>
        </p:txBody>
      </p:sp>
      <p:sp>
        <p:nvSpPr>
          <p:cNvPr id="26" name="TextBox 25">
            <a:extLst>
              <a:ext uri="{FF2B5EF4-FFF2-40B4-BE49-F238E27FC236}">
                <a16:creationId xmlns:a16="http://schemas.microsoft.com/office/drawing/2014/main" xmlns="" id="{003E1AC8-3673-40CD-AF05-1DF76BD2C600}"/>
              </a:ext>
            </a:extLst>
          </p:cNvPr>
          <p:cNvSpPr txBox="1"/>
          <p:nvPr/>
        </p:nvSpPr>
        <p:spPr>
          <a:xfrm>
            <a:off x="5524398" y="5974991"/>
            <a:ext cx="293063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200" b="1" i="0" u="none" strike="noStrike" cap="none" spc="0" normalizeH="0" baseline="0" dirty="0">
                <a:ln>
                  <a:noFill/>
                </a:ln>
                <a:solidFill>
                  <a:schemeClr val="bg1">
                    <a:lumMod val="95000"/>
                    <a:lumOff val="5000"/>
                  </a:schemeClr>
                </a:solidFill>
                <a:effectLst/>
                <a:uFillTx/>
                <a:latin typeface="+mj-lt"/>
                <a:ea typeface="+mj-ea"/>
                <a:cs typeface="+mj-cs"/>
                <a:sym typeface="Calibri"/>
              </a:rPr>
              <a:t>Warwick</a:t>
            </a:r>
            <a:endParaRPr kumimoji="0" lang="en-GB" sz="1100" b="1" i="0" u="none" strike="noStrike" cap="none" spc="0" normalizeH="0" baseline="0" dirty="0">
              <a:ln>
                <a:noFill/>
              </a:ln>
              <a:solidFill>
                <a:schemeClr val="bg1">
                  <a:lumMod val="95000"/>
                  <a:lumOff val="5000"/>
                </a:schemeClr>
              </a:solidFill>
              <a:effectLst/>
              <a:uFillTx/>
              <a:latin typeface="+mj-lt"/>
              <a:ea typeface="+mj-ea"/>
              <a:cs typeface="+mj-cs"/>
              <a:sym typeface="Calibri"/>
            </a:endParaRPr>
          </a:p>
        </p:txBody>
      </p:sp>
      <p:pic>
        <p:nvPicPr>
          <p:cNvPr id="28" name="Picture 27" descr="Chart, waterfall chart&#10;&#10;Description automatically generated">
            <a:extLst>
              <a:ext uri="{FF2B5EF4-FFF2-40B4-BE49-F238E27FC236}">
                <a16:creationId xmlns:a16="http://schemas.microsoft.com/office/drawing/2014/main" xmlns="" id="{6621CDF1-DCA5-4EA4-A809-284B4C6D9E9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114" t="34029" r="3304" b="27705"/>
          <a:stretch/>
        </p:blipFill>
        <p:spPr>
          <a:xfrm>
            <a:off x="5552496" y="3791114"/>
            <a:ext cx="2967539" cy="835749"/>
          </a:xfrm>
          <a:prstGeom prst="rect">
            <a:avLst/>
          </a:prstGeom>
        </p:spPr>
      </p:pic>
      <p:pic>
        <p:nvPicPr>
          <p:cNvPr id="30" name="Picture 29" descr="Chart, bar chart, waterfall chart&#10;&#10;Description automatically generated">
            <a:extLst>
              <a:ext uri="{FF2B5EF4-FFF2-40B4-BE49-F238E27FC236}">
                <a16:creationId xmlns:a16="http://schemas.microsoft.com/office/drawing/2014/main" xmlns="" id="{C9BA5B66-53AF-4508-BDC4-3EFD64F5EA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61986" y="3790604"/>
            <a:ext cx="2910196" cy="795651"/>
          </a:xfrm>
          <a:prstGeom prst="rect">
            <a:avLst/>
          </a:prstGeom>
        </p:spPr>
      </p:pic>
      <p:pic>
        <p:nvPicPr>
          <p:cNvPr id="32" name="Picture 31" descr="Chart, waterfall chart&#10;&#10;Description automatically generated">
            <a:extLst>
              <a:ext uri="{FF2B5EF4-FFF2-40B4-BE49-F238E27FC236}">
                <a16:creationId xmlns:a16="http://schemas.microsoft.com/office/drawing/2014/main" xmlns="" id="{79418EEB-8E62-45A2-94EB-632A56FBA5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81911" y="5168393"/>
            <a:ext cx="2873840" cy="806598"/>
          </a:xfrm>
          <a:prstGeom prst="rect">
            <a:avLst/>
          </a:prstGeom>
        </p:spPr>
      </p:pic>
      <p:pic>
        <p:nvPicPr>
          <p:cNvPr id="34" name="Picture 33" descr="Chart, waterfall chart&#10;&#10;Description automatically generated">
            <a:extLst>
              <a:ext uri="{FF2B5EF4-FFF2-40B4-BE49-F238E27FC236}">
                <a16:creationId xmlns:a16="http://schemas.microsoft.com/office/drawing/2014/main" xmlns="" id="{6A3CE723-4924-4C5A-8F81-D0A4E193A38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13070" y="5179340"/>
            <a:ext cx="2851528" cy="795651"/>
          </a:xfrm>
          <a:prstGeom prst="rect">
            <a:avLst/>
          </a:prstGeom>
        </p:spPr>
      </p:pic>
      <p:pic>
        <p:nvPicPr>
          <p:cNvPr id="36" name="Picture 35" descr="Chart, waterfall chart&#10;&#10;Description automatically generated">
            <a:extLst>
              <a:ext uri="{FF2B5EF4-FFF2-40B4-BE49-F238E27FC236}">
                <a16:creationId xmlns:a16="http://schemas.microsoft.com/office/drawing/2014/main" xmlns="" id="{34DFC88F-B123-4059-9E8B-8CDCE0DF1DB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15949" y="5179340"/>
            <a:ext cx="2928211" cy="795651"/>
          </a:xfrm>
          <a:prstGeom prst="rect">
            <a:avLst/>
          </a:prstGeom>
        </p:spPr>
      </p:pic>
      <p:sp>
        <p:nvSpPr>
          <p:cNvPr id="37" name="TextBox 36">
            <a:extLst>
              <a:ext uri="{FF2B5EF4-FFF2-40B4-BE49-F238E27FC236}">
                <a16:creationId xmlns:a16="http://schemas.microsoft.com/office/drawing/2014/main" xmlns="" id="{61FB6557-5D9E-47DC-91FE-AB03873B22CB}"/>
              </a:ext>
            </a:extLst>
          </p:cNvPr>
          <p:cNvSpPr txBox="1"/>
          <p:nvPr/>
        </p:nvSpPr>
        <p:spPr>
          <a:xfrm>
            <a:off x="8651768" y="5974991"/>
            <a:ext cx="293063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200" b="1" i="0" u="none" strike="noStrike" cap="none" spc="0" normalizeH="0" baseline="0" dirty="0">
                <a:ln>
                  <a:noFill/>
                </a:ln>
                <a:solidFill>
                  <a:schemeClr val="bg1">
                    <a:lumMod val="95000"/>
                    <a:lumOff val="5000"/>
                  </a:schemeClr>
                </a:solidFill>
                <a:effectLst/>
                <a:uFillTx/>
                <a:latin typeface="+mj-lt"/>
                <a:ea typeface="+mj-ea"/>
                <a:cs typeface="+mj-cs"/>
                <a:sym typeface="Calibri"/>
              </a:rPr>
              <a:t>Minority ethnic groups</a:t>
            </a:r>
          </a:p>
        </p:txBody>
      </p:sp>
      <p:sp>
        <p:nvSpPr>
          <p:cNvPr id="41" name="TextBox 40">
            <a:extLst>
              <a:ext uri="{FF2B5EF4-FFF2-40B4-BE49-F238E27FC236}">
                <a16:creationId xmlns:a16="http://schemas.microsoft.com/office/drawing/2014/main" xmlns="" id="{4AF0EFA4-9DFF-4529-9E6C-AB4B2D2CFE4A}"/>
              </a:ext>
            </a:extLst>
          </p:cNvPr>
          <p:cNvSpPr txBox="1"/>
          <p:nvPr/>
        </p:nvSpPr>
        <p:spPr>
          <a:xfrm>
            <a:off x="3918856" y="1892685"/>
            <a:ext cx="1434689" cy="923328"/>
          </a:xfrm>
          <a:custGeom>
            <a:avLst/>
            <a:gdLst>
              <a:gd name="connsiteX0" fmla="*/ 0 w 1295400"/>
              <a:gd name="connsiteY0" fmla="*/ 0 h 923328"/>
              <a:gd name="connsiteX1" fmla="*/ 1295400 w 1295400"/>
              <a:gd name="connsiteY1" fmla="*/ 0 h 923328"/>
              <a:gd name="connsiteX2" fmla="*/ 1295400 w 1295400"/>
              <a:gd name="connsiteY2" fmla="*/ 923328 h 923328"/>
              <a:gd name="connsiteX3" fmla="*/ 0 w 1295400"/>
              <a:gd name="connsiteY3" fmla="*/ 923328 h 923328"/>
              <a:gd name="connsiteX4" fmla="*/ 0 w 1295400"/>
              <a:gd name="connsiteY4" fmla="*/ 0 h 923328"/>
              <a:gd name="connsiteX0" fmla="*/ 8660 w 1304060"/>
              <a:gd name="connsiteY0" fmla="*/ 0 h 923328"/>
              <a:gd name="connsiteX1" fmla="*/ 1304060 w 1304060"/>
              <a:gd name="connsiteY1" fmla="*/ 0 h 923328"/>
              <a:gd name="connsiteX2" fmla="*/ 1304060 w 1304060"/>
              <a:gd name="connsiteY2" fmla="*/ 923328 h 923328"/>
              <a:gd name="connsiteX3" fmla="*/ 8660 w 1304060"/>
              <a:gd name="connsiteY3" fmla="*/ 923328 h 923328"/>
              <a:gd name="connsiteX4" fmla="*/ 0 w 1304060"/>
              <a:gd name="connsiteY4" fmla="*/ 458629 h 923328"/>
              <a:gd name="connsiteX5" fmla="*/ 8660 w 1304060"/>
              <a:gd name="connsiteY5" fmla="*/ 0 h 923328"/>
              <a:gd name="connsiteX0" fmla="*/ 139289 w 1434689"/>
              <a:gd name="connsiteY0" fmla="*/ 0 h 923328"/>
              <a:gd name="connsiteX1" fmla="*/ 1434689 w 1434689"/>
              <a:gd name="connsiteY1" fmla="*/ 0 h 923328"/>
              <a:gd name="connsiteX2" fmla="*/ 1434689 w 1434689"/>
              <a:gd name="connsiteY2" fmla="*/ 923328 h 923328"/>
              <a:gd name="connsiteX3" fmla="*/ 139289 w 1434689"/>
              <a:gd name="connsiteY3" fmla="*/ 923328 h 923328"/>
              <a:gd name="connsiteX4" fmla="*/ 0 w 1434689"/>
              <a:gd name="connsiteY4" fmla="*/ 449298 h 923328"/>
              <a:gd name="connsiteX5" fmla="*/ 139289 w 1434689"/>
              <a:gd name="connsiteY5" fmla="*/ 0 h 9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4689" h="923328">
                <a:moveTo>
                  <a:pt x="139289" y="0"/>
                </a:moveTo>
                <a:lnTo>
                  <a:pt x="1434689" y="0"/>
                </a:lnTo>
                <a:lnTo>
                  <a:pt x="1434689" y="923328"/>
                </a:lnTo>
                <a:lnTo>
                  <a:pt x="139289" y="923328"/>
                </a:lnTo>
                <a:lnTo>
                  <a:pt x="0" y="449298"/>
                </a:lnTo>
                <a:lnTo>
                  <a:pt x="139289" y="0"/>
                </a:lnTo>
                <a:close/>
              </a:path>
            </a:pathLst>
          </a:cu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chemeClr val="tx1"/>
                </a:solidFill>
                <a:effectLst/>
                <a:uFillTx/>
                <a:latin typeface="+mj-lt"/>
                <a:ea typeface="+mj-ea"/>
                <a:cs typeface="+mj-cs"/>
                <a:sym typeface="Calibri"/>
              </a:rPr>
              <a:t>   61% view   </a:t>
            </a:r>
            <a:br>
              <a:rPr kumimoji="0" lang="en-GB" sz="1800" b="0" i="0" u="none" strike="noStrike" cap="none" spc="0" normalizeH="0" baseline="0" dirty="0">
                <a:ln>
                  <a:noFill/>
                </a:ln>
                <a:solidFill>
                  <a:schemeClr val="tx1"/>
                </a:solidFill>
                <a:effectLst/>
                <a:uFillTx/>
                <a:latin typeface="+mj-lt"/>
                <a:ea typeface="+mj-ea"/>
                <a:cs typeface="+mj-cs"/>
                <a:sym typeface="Calibri"/>
              </a:rPr>
            </a:br>
            <a:r>
              <a:rPr kumimoji="0" lang="en-GB" sz="1800" b="0" i="0" u="none" strike="noStrike" cap="none" spc="0" normalizeH="0" baseline="0" dirty="0">
                <a:ln>
                  <a:noFill/>
                </a:ln>
                <a:solidFill>
                  <a:schemeClr val="tx1"/>
                </a:solidFill>
                <a:effectLst/>
                <a:uFillTx/>
                <a:latin typeface="+mj-lt"/>
                <a:ea typeface="+mj-ea"/>
                <a:cs typeface="+mj-cs"/>
                <a:sym typeface="Calibri"/>
              </a:rPr>
              <a:t>   a raise as</a:t>
            </a:r>
            <a:br>
              <a:rPr kumimoji="0" lang="en-GB" sz="1800" b="0" i="0" u="none" strike="noStrike" cap="none" spc="0" normalizeH="0" baseline="0" dirty="0">
                <a:ln>
                  <a:noFill/>
                </a:ln>
                <a:solidFill>
                  <a:schemeClr val="tx1"/>
                </a:solidFill>
                <a:effectLst/>
                <a:uFillTx/>
                <a:latin typeface="+mj-lt"/>
                <a:ea typeface="+mj-ea"/>
                <a:cs typeface="+mj-cs"/>
                <a:sym typeface="Calibri"/>
              </a:rPr>
            </a:br>
            <a:r>
              <a:rPr kumimoji="0" lang="en-GB" sz="1800" b="0" i="0" u="none" strike="noStrike" cap="none" spc="0" normalizeH="0" baseline="0" dirty="0">
                <a:ln>
                  <a:noFill/>
                </a:ln>
                <a:solidFill>
                  <a:schemeClr val="tx1"/>
                </a:solidFill>
                <a:effectLst/>
                <a:uFillTx/>
                <a:latin typeface="+mj-lt"/>
                <a:ea typeface="+mj-ea"/>
                <a:cs typeface="+mj-cs"/>
                <a:sym typeface="Calibri"/>
              </a:rPr>
              <a:t>   affordable</a:t>
            </a:r>
          </a:p>
        </p:txBody>
      </p:sp>
      <p:sp>
        <p:nvSpPr>
          <p:cNvPr id="42" name="TextBox 41">
            <a:extLst>
              <a:ext uri="{FF2B5EF4-FFF2-40B4-BE49-F238E27FC236}">
                <a16:creationId xmlns:a16="http://schemas.microsoft.com/office/drawing/2014/main" xmlns="" id="{D9CCC4FB-98C9-4F33-A3F1-3DC3980D0C3C}"/>
              </a:ext>
            </a:extLst>
          </p:cNvPr>
          <p:cNvSpPr txBox="1"/>
          <p:nvPr/>
        </p:nvSpPr>
        <p:spPr>
          <a:xfrm>
            <a:off x="192044" y="1594263"/>
            <a:ext cx="1438015" cy="830995"/>
          </a:xfrm>
          <a:custGeom>
            <a:avLst/>
            <a:gdLst>
              <a:gd name="connsiteX0" fmla="*/ 0 w 1315991"/>
              <a:gd name="connsiteY0" fmla="*/ 0 h 830995"/>
              <a:gd name="connsiteX1" fmla="*/ 1315991 w 1315991"/>
              <a:gd name="connsiteY1" fmla="*/ 0 h 830995"/>
              <a:gd name="connsiteX2" fmla="*/ 1315991 w 1315991"/>
              <a:gd name="connsiteY2" fmla="*/ 830995 h 830995"/>
              <a:gd name="connsiteX3" fmla="*/ 0 w 1315991"/>
              <a:gd name="connsiteY3" fmla="*/ 830995 h 830995"/>
              <a:gd name="connsiteX4" fmla="*/ 0 w 1315991"/>
              <a:gd name="connsiteY4" fmla="*/ 0 h 830995"/>
              <a:gd name="connsiteX0" fmla="*/ 0 w 1315991"/>
              <a:gd name="connsiteY0" fmla="*/ 0 h 830995"/>
              <a:gd name="connsiteX1" fmla="*/ 1315991 w 1315991"/>
              <a:gd name="connsiteY1" fmla="*/ 0 h 830995"/>
              <a:gd name="connsiteX2" fmla="*/ 1307386 w 1315991"/>
              <a:gd name="connsiteY2" fmla="*/ 401209 h 830995"/>
              <a:gd name="connsiteX3" fmla="*/ 1315991 w 1315991"/>
              <a:gd name="connsiteY3" fmla="*/ 830995 h 830995"/>
              <a:gd name="connsiteX4" fmla="*/ 0 w 1315991"/>
              <a:gd name="connsiteY4" fmla="*/ 830995 h 830995"/>
              <a:gd name="connsiteX5" fmla="*/ 0 w 1315991"/>
              <a:gd name="connsiteY5" fmla="*/ 0 h 830995"/>
              <a:gd name="connsiteX0" fmla="*/ 0 w 1438015"/>
              <a:gd name="connsiteY0" fmla="*/ 0 h 830995"/>
              <a:gd name="connsiteX1" fmla="*/ 1315991 w 1438015"/>
              <a:gd name="connsiteY1" fmla="*/ 0 h 830995"/>
              <a:gd name="connsiteX2" fmla="*/ 1438015 w 1438015"/>
              <a:gd name="connsiteY2" fmla="*/ 410539 h 830995"/>
              <a:gd name="connsiteX3" fmla="*/ 1315991 w 1438015"/>
              <a:gd name="connsiteY3" fmla="*/ 830995 h 830995"/>
              <a:gd name="connsiteX4" fmla="*/ 0 w 1438015"/>
              <a:gd name="connsiteY4" fmla="*/ 830995 h 830995"/>
              <a:gd name="connsiteX5" fmla="*/ 0 w 1438015"/>
              <a:gd name="connsiteY5" fmla="*/ 0 h 83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8015" h="830995">
                <a:moveTo>
                  <a:pt x="0" y="0"/>
                </a:moveTo>
                <a:lnTo>
                  <a:pt x="1315991" y="0"/>
                </a:lnTo>
                <a:lnTo>
                  <a:pt x="1438015" y="410539"/>
                </a:lnTo>
                <a:lnTo>
                  <a:pt x="1315991" y="830995"/>
                </a:lnTo>
                <a:lnTo>
                  <a:pt x="0" y="830995"/>
                </a:lnTo>
                <a:lnTo>
                  <a:pt x="0" y="0"/>
                </a:lnTo>
                <a:close/>
              </a:path>
            </a:pathLst>
          </a:custGeom>
          <a:solidFill>
            <a:srgbClr val="C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chemeClr val="tx1"/>
                </a:solidFill>
                <a:effectLst/>
                <a:uFillTx/>
                <a:latin typeface="+mj-lt"/>
                <a:ea typeface="+mj-ea"/>
                <a:cs typeface="+mj-cs"/>
                <a:sym typeface="Calibri"/>
              </a:rPr>
              <a:t>39%</a:t>
            </a:r>
            <a:r>
              <a:rPr lang="en-GB" sz="1600" dirty="0">
                <a:solidFill>
                  <a:schemeClr val="tx1"/>
                </a:solidFill>
              </a:rPr>
              <a:t> view </a:t>
            </a:r>
            <a:br>
              <a:rPr lang="en-GB" sz="1600" dirty="0">
                <a:solidFill>
                  <a:schemeClr val="tx1"/>
                </a:solidFill>
              </a:rPr>
            </a:br>
            <a:r>
              <a:rPr lang="en-GB" sz="1600" dirty="0">
                <a:solidFill>
                  <a:schemeClr val="tx1"/>
                </a:solidFill>
              </a:rPr>
              <a:t>a raise as unaffordable</a:t>
            </a:r>
            <a:endParaRPr kumimoji="0" lang="en-GB" sz="1600" b="0" i="0" u="none" strike="noStrike" cap="none" spc="0" normalizeH="0" baseline="0" dirty="0">
              <a:ln>
                <a:noFill/>
              </a:ln>
              <a:solidFill>
                <a:schemeClr val="tx1"/>
              </a:solidFill>
              <a:effectLst/>
              <a:uFillTx/>
              <a:latin typeface="+mj-lt"/>
              <a:ea typeface="+mj-ea"/>
              <a:cs typeface="+mj-cs"/>
              <a:sym typeface="Calibri"/>
            </a:endParaRPr>
          </a:p>
        </p:txBody>
      </p:sp>
    </p:spTree>
    <p:extLst>
      <p:ext uri="{BB962C8B-B14F-4D97-AF65-F5344CB8AC3E}">
        <p14:creationId xmlns:p14="http://schemas.microsoft.com/office/powerpoint/2010/main" val="41847526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3">
            <a:extLst>
              <a:ext uri="{FF2B5EF4-FFF2-40B4-BE49-F238E27FC236}">
                <a16:creationId xmlns:a16="http://schemas.microsoft.com/office/drawing/2014/main" xmlns="" id="{BAD85585-E2B0-4104-AB5B-47564BB5FC87}"/>
              </a:ext>
            </a:extLst>
          </p:cNvPr>
          <p:cNvSpPr/>
          <p:nvPr/>
        </p:nvSpPr>
        <p:spPr>
          <a:xfrm>
            <a:off x="1528131" y="1278065"/>
            <a:ext cx="2278658" cy="2243278"/>
          </a:xfrm>
          <a:prstGeom prst="ellipse">
            <a:avLst/>
          </a:prstGeom>
          <a:solidFill>
            <a:srgbClr val="FFFFFF"/>
          </a:solidFill>
          <a:ln w="92075" cap="flat">
            <a:solidFill>
              <a:srgbClr val="92D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1478D"/>
              </a:solidFill>
              <a:effectLst/>
              <a:uFillTx/>
              <a:latin typeface="+mj-lt"/>
              <a:ea typeface="+mj-ea"/>
              <a:cs typeface="+mj-cs"/>
              <a:sym typeface="Calibri"/>
            </a:endParaRPr>
          </a:p>
        </p:txBody>
      </p:sp>
      <p:sp>
        <p:nvSpPr>
          <p:cNvPr id="49" name="Freeform: Shape 48">
            <a:extLst>
              <a:ext uri="{FF2B5EF4-FFF2-40B4-BE49-F238E27FC236}">
                <a16:creationId xmlns:a16="http://schemas.microsoft.com/office/drawing/2014/main" xmlns="" id="{53E0815B-5DCE-4EBA-BD62-FC8F0276887D}"/>
              </a:ext>
            </a:extLst>
          </p:cNvPr>
          <p:cNvSpPr/>
          <p:nvPr/>
        </p:nvSpPr>
        <p:spPr>
          <a:xfrm>
            <a:off x="1341421" y="1184201"/>
            <a:ext cx="1315991" cy="1782147"/>
          </a:xfrm>
          <a:custGeom>
            <a:avLst/>
            <a:gdLst>
              <a:gd name="connsiteX0" fmla="*/ 1212979 w 1222310"/>
              <a:gd name="connsiteY0" fmla="*/ 0 h 2248677"/>
              <a:gd name="connsiteX1" fmla="*/ 1222310 w 1222310"/>
              <a:gd name="connsiteY1" fmla="*/ 1268963 h 2248677"/>
              <a:gd name="connsiteX2" fmla="*/ 429208 w 1222310"/>
              <a:gd name="connsiteY2" fmla="*/ 2248677 h 2248677"/>
              <a:gd name="connsiteX3" fmla="*/ 93306 w 1222310"/>
              <a:gd name="connsiteY3" fmla="*/ 1782147 h 2248677"/>
              <a:gd name="connsiteX4" fmla="*/ 18661 w 1222310"/>
              <a:gd name="connsiteY4" fmla="*/ 1408922 h 2248677"/>
              <a:gd name="connsiteX5" fmla="*/ 0 w 1222310"/>
              <a:gd name="connsiteY5" fmla="*/ 942392 h 2248677"/>
              <a:gd name="connsiteX6" fmla="*/ 186612 w 1222310"/>
              <a:gd name="connsiteY6" fmla="*/ 569167 h 2248677"/>
              <a:gd name="connsiteX7" fmla="*/ 485192 w 1222310"/>
              <a:gd name="connsiteY7" fmla="*/ 242596 h 2248677"/>
              <a:gd name="connsiteX8" fmla="*/ 830424 w 1222310"/>
              <a:gd name="connsiteY8" fmla="*/ 74645 h 2248677"/>
              <a:gd name="connsiteX9" fmla="*/ 1212979 w 1222310"/>
              <a:gd name="connsiteY9" fmla="*/ 0 h 2248677"/>
              <a:gd name="connsiteX0" fmla="*/ 1212979 w 1222310"/>
              <a:gd name="connsiteY0" fmla="*/ 0 h 1782147"/>
              <a:gd name="connsiteX1" fmla="*/ 1222310 w 1222310"/>
              <a:gd name="connsiteY1" fmla="*/ 1268963 h 1782147"/>
              <a:gd name="connsiteX2" fmla="*/ 8451 w 1222310"/>
              <a:gd name="connsiteY2" fmla="*/ 1736949 h 1782147"/>
              <a:gd name="connsiteX3" fmla="*/ 93306 w 1222310"/>
              <a:gd name="connsiteY3" fmla="*/ 1782147 h 1782147"/>
              <a:gd name="connsiteX4" fmla="*/ 18661 w 1222310"/>
              <a:gd name="connsiteY4" fmla="*/ 1408922 h 1782147"/>
              <a:gd name="connsiteX5" fmla="*/ 0 w 1222310"/>
              <a:gd name="connsiteY5" fmla="*/ 942392 h 1782147"/>
              <a:gd name="connsiteX6" fmla="*/ 186612 w 1222310"/>
              <a:gd name="connsiteY6" fmla="*/ 569167 h 1782147"/>
              <a:gd name="connsiteX7" fmla="*/ 485192 w 1222310"/>
              <a:gd name="connsiteY7" fmla="*/ 242596 h 1782147"/>
              <a:gd name="connsiteX8" fmla="*/ 830424 w 1222310"/>
              <a:gd name="connsiteY8" fmla="*/ 74645 h 1782147"/>
              <a:gd name="connsiteX9" fmla="*/ 1212979 w 1222310"/>
              <a:gd name="connsiteY9" fmla="*/ 0 h 178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2310" h="1782147">
                <a:moveTo>
                  <a:pt x="1212979" y="0"/>
                </a:moveTo>
                <a:cubicBezTo>
                  <a:pt x="1216089" y="422988"/>
                  <a:pt x="1219200" y="845975"/>
                  <a:pt x="1222310" y="1268963"/>
                </a:cubicBezTo>
                <a:lnTo>
                  <a:pt x="8451" y="1736949"/>
                </a:lnTo>
                <a:lnTo>
                  <a:pt x="93306" y="1782147"/>
                </a:lnTo>
                <a:lnTo>
                  <a:pt x="18661" y="1408922"/>
                </a:lnTo>
                <a:lnTo>
                  <a:pt x="0" y="942392"/>
                </a:lnTo>
                <a:lnTo>
                  <a:pt x="186612" y="569167"/>
                </a:lnTo>
                <a:lnTo>
                  <a:pt x="485192" y="242596"/>
                </a:lnTo>
                <a:lnTo>
                  <a:pt x="830424" y="74645"/>
                </a:lnTo>
                <a:lnTo>
                  <a:pt x="1212979" y="0"/>
                </a:lnTo>
                <a:close/>
              </a:path>
            </a:pathLst>
          </a:cu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aphicFrame>
        <p:nvGraphicFramePr>
          <p:cNvPr id="40" name="Chart 39">
            <a:extLst>
              <a:ext uri="{FF2B5EF4-FFF2-40B4-BE49-F238E27FC236}">
                <a16:creationId xmlns:a16="http://schemas.microsoft.com/office/drawing/2014/main" xmlns="" id="{9826F2B5-BA10-4770-B6EA-76314E3717F8}"/>
              </a:ext>
            </a:extLst>
          </p:cNvPr>
          <p:cNvGraphicFramePr/>
          <p:nvPr>
            <p:extLst>
              <p:ext uri="{D42A27DB-BD31-4B8C-83A1-F6EECF244321}">
                <p14:modId xmlns:p14="http://schemas.microsoft.com/office/powerpoint/2010/main" val="3067368223"/>
              </p:ext>
            </p:extLst>
          </p:nvPr>
        </p:nvGraphicFramePr>
        <p:xfrm>
          <a:off x="499946" y="992802"/>
          <a:ext cx="3566965" cy="261747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xmlns="" id="{D7F4C913-D071-446F-AC00-6C2373F10860}"/>
              </a:ext>
            </a:extLst>
          </p:cNvPr>
          <p:cNvSpPr>
            <a:spLocks noGrp="1"/>
          </p:cNvSpPr>
          <p:nvPr>
            <p:ph type="title"/>
          </p:nvPr>
        </p:nvSpPr>
        <p:spPr/>
        <p:txBody>
          <a:bodyPr>
            <a:normAutofit/>
          </a:bodyPr>
          <a:lstStyle/>
          <a:p>
            <a:r>
              <a:rPr lang="en-GB" sz="3400" dirty="0"/>
              <a:t>There is support for the maximum precept raise</a:t>
            </a:r>
          </a:p>
        </p:txBody>
      </p:sp>
      <p:sp>
        <p:nvSpPr>
          <p:cNvPr id="7" name="Rectangle: Rounded Corners 6">
            <a:extLst>
              <a:ext uri="{FF2B5EF4-FFF2-40B4-BE49-F238E27FC236}">
                <a16:creationId xmlns:a16="http://schemas.microsoft.com/office/drawing/2014/main" xmlns="" id="{9C791013-2D4F-4565-8665-BB7EEFFBC190}"/>
              </a:ext>
            </a:extLst>
          </p:cNvPr>
          <p:cNvSpPr/>
          <p:nvPr/>
        </p:nvSpPr>
        <p:spPr>
          <a:xfrm>
            <a:off x="5807584" y="1270448"/>
            <a:ext cx="5873880" cy="1935954"/>
          </a:xfrm>
          <a:prstGeom prst="roundRect">
            <a:avLst>
              <a:gd name="adj" fmla="val 7994"/>
            </a:avLst>
          </a:prstGeom>
          <a:solidFill>
            <a:srgbClr val="FFFFFF"/>
          </a:solidFill>
          <a:ln w="25400" cap="flat">
            <a:solidFill>
              <a:srgbClr val="BDDEF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dirty="0">
              <a:ln>
                <a:noFill/>
              </a:ln>
              <a:solidFill>
                <a:schemeClr val="bg1">
                  <a:lumMod val="95000"/>
                  <a:lumOff val="5000"/>
                </a:schemeClr>
              </a:solidFill>
              <a:effectLst/>
              <a:uFillTx/>
              <a:latin typeface="+mj-lt"/>
              <a:ea typeface="+mj-ea"/>
              <a:cs typeface="+mj-cs"/>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1400" b="0" i="0" u="none" strike="noStrike" cap="none" spc="0" normalizeH="0" baseline="0" dirty="0">
                <a:ln>
                  <a:noFill/>
                </a:ln>
                <a:solidFill>
                  <a:schemeClr val="bg1">
                    <a:lumMod val="95000"/>
                    <a:lumOff val="5000"/>
                  </a:schemeClr>
                </a:solidFill>
                <a:effectLst/>
                <a:uFillTx/>
                <a:latin typeface="+mj-lt"/>
                <a:ea typeface="+mj-ea"/>
                <a:cs typeface="+mj-cs"/>
                <a:sym typeface="Calibri"/>
              </a:rPr>
              <a:t>With context around the size of an increase, support for the maximum raise increases considerably from 13% to 45%.</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1400" dirty="0">
                <a:solidFill>
                  <a:schemeClr val="bg1">
                    <a:lumMod val="95000"/>
                    <a:lumOff val="5000"/>
                  </a:schemeClr>
                </a:solidFill>
              </a:rPr>
              <a:t>Older people (65+) support for a freeze only half of that of £10 raise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1400" dirty="0">
                <a:solidFill>
                  <a:schemeClr val="bg1">
                    <a:lumMod val="95000"/>
                    <a:lumOff val="5000"/>
                  </a:schemeClr>
                </a:solidFill>
              </a:rPr>
              <a:t>Nuneaton &amp; Bedworth the only area where support for a freeze was the highest response, though a majority still support a raise.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1400" b="0" i="0" u="none" strike="noStrike" cap="none" spc="0" normalizeH="0" baseline="0" dirty="0">
                <a:ln>
                  <a:noFill/>
                </a:ln>
                <a:solidFill>
                  <a:schemeClr val="bg1">
                    <a:lumMod val="95000"/>
                    <a:lumOff val="5000"/>
                  </a:schemeClr>
                </a:solidFill>
                <a:effectLst/>
                <a:uFillTx/>
                <a:latin typeface="+mj-lt"/>
                <a:ea typeface="+mj-ea"/>
                <a:cs typeface="+mj-cs"/>
                <a:sym typeface="Calibri"/>
              </a:rPr>
              <a:t>Half of 18-24 year olds support the maximum raise; but 30% don’t pay Council Tax and 13% support a freeze.</a:t>
            </a:r>
            <a:endParaRPr kumimoji="0" lang="en-GB" sz="1800" b="0" i="0" u="none" strike="noStrike" cap="none" spc="0" normalizeH="0" baseline="0" dirty="0">
              <a:ln>
                <a:noFill/>
              </a:ln>
              <a:solidFill>
                <a:schemeClr val="bg1">
                  <a:lumMod val="95000"/>
                  <a:lumOff val="5000"/>
                </a:schemeClr>
              </a:solidFill>
              <a:effectLst/>
              <a:uFillTx/>
              <a:latin typeface="+mj-lt"/>
              <a:ea typeface="+mj-ea"/>
              <a:cs typeface="+mj-cs"/>
              <a:sym typeface="Calibri"/>
            </a:endParaRPr>
          </a:p>
        </p:txBody>
      </p:sp>
      <p:pic>
        <p:nvPicPr>
          <p:cNvPr id="9" name="Picture 8">
            <a:extLst>
              <a:ext uri="{FF2B5EF4-FFF2-40B4-BE49-F238E27FC236}">
                <a16:creationId xmlns:a16="http://schemas.microsoft.com/office/drawing/2014/main" xmlns="" id="{661C3F7B-A879-4DC7-BD19-34334F4CE29F}"/>
              </a:ext>
            </a:extLst>
          </p:cNvPr>
          <p:cNvPicPr>
            <a:picLocks noChangeAspect="1"/>
          </p:cNvPicPr>
          <p:nvPr/>
        </p:nvPicPr>
        <p:blipFill>
          <a:blip r:embed="rId3"/>
          <a:stretch>
            <a:fillRect/>
          </a:stretch>
        </p:blipFill>
        <p:spPr>
          <a:xfrm>
            <a:off x="5353546" y="1089542"/>
            <a:ext cx="742454" cy="759720"/>
          </a:xfrm>
          <a:prstGeom prst="rect">
            <a:avLst/>
          </a:prstGeom>
        </p:spPr>
      </p:pic>
      <p:sp>
        <p:nvSpPr>
          <p:cNvPr id="10" name="TextBox 9">
            <a:extLst>
              <a:ext uri="{FF2B5EF4-FFF2-40B4-BE49-F238E27FC236}">
                <a16:creationId xmlns:a16="http://schemas.microsoft.com/office/drawing/2014/main" xmlns="" id="{FADF70D7-F97E-413C-83B7-61EFD4B7D909}"/>
              </a:ext>
            </a:extLst>
          </p:cNvPr>
          <p:cNvSpPr txBox="1"/>
          <p:nvPr/>
        </p:nvSpPr>
        <p:spPr>
          <a:xfrm>
            <a:off x="8030075" y="1291497"/>
            <a:ext cx="237408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chemeClr val="bg1">
                    <a:lumMod val="95000"/>
                    <a:lumOff val="5000"/>
                  </a:schemeClr>
                </a:solidFill>
                <a:effectLst/>
                <a:uFillTx/>
                <a:latin typeface="+mj-lt"/>
                <a:ea typeface="+mj-ea"/>
                <a:cs typeface="+mj-cs"/>
                <a:sym typeface="Calibri"/>
              </a:rPr>
              <a:t>Key Insights</a:t>
            </a:r>
          </a:p>
        </p:txBody>
      </p:sp>
      <p:sp>
        <p:nvSpPr>
          <p:cNvPr id="14" name="TextBox 13">
            <a:extLst>
              <a:ext uri="{FF2B5EF4-FFF2-40B4-BE49-F238E27FC236}">
                <a16:creationId xmlns:a16="http://schemas.microsoft.com/office/drawing/2014/main" xmlns="" id="{DB914521-7F22-4C38-98CF-2A33F1F5CFC5}"/>
              </a:ext>
            </a:extLst>
          </p:cNvPr>
          <p:cNvSpPr txBox="1"/>
          <p:nvPr/>
        </p:nvSpPr>
        <p:spPr>
          <a:xfrm>
            <a:off x="5533967" y="3362442"/>
            <a:ext cx="293063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chemeClr val="bg1">
                    <a:lumMod val="95000"/>
                    <a:lumOff val="5000"/>
                  </a:schemeClr>
                </a:solidFill>
                <a:effectLst/>
                <a:uFillTx/>
                <a:latin typeface="+mj-lt"/>
                <a:ea typeface="+mj-ea"/>
                <a:cs typeface="+mj-cs"/>
                <a:sym typeface="Calibri"/>
              </a:rPr>
              <a:t>Results by demographic</a:t>
            </a:r>
          </a:p>
        </p:txBody>
      </p:sp>
      <p:sp>
        <p:nvSpPr>
          <p:cNvPr id="22" name="TextBox 21">
            <a:extLst>
              <a:ext uri="{FF2B5EF4-FFF2-40B4-BE49-F238E27FC236}">
                <a16:creationId xmlns:a16="http://schemas.microsoft.com/office/drawing/2014/main" xmlns="" id="{B901BDE0-C3F6-4906-8E3A-A8BD6557BD21}"/>
              </a:ext>
            </a:extLst>
          </p:cNvPr>
          <p:cNvSpPr txBox="1"/>
          <p:nvPr/>
        </p:nvSpPr>
        <p:spPr>
          <a:xfrm>
            <a:off x="2315583" y="4549680"/>
            <a:ext cx="293063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200" b="1" i="0" u="none" strike="noStrike" cap="none" spc="0" normalizeH="0" baseline="0" dirty="0">
                <a:ln>
                  <a:noFill/>
                </a:ln>
                <a:solidFill>
                  <a:schemeClr val="bg1">
                    <a:lumMod val="95000"/>
                    <a:lumOff val="5000"/>
                  </a:schemeClr>
                </a:solidFill>
                <a:effectLst/>
                <a:uFillTx/>
                <a:latin typeface="+mj-lt"/>
                <a:ea typeface="+mj-ea"/>
                <a:cs typeface="+mj-cs"/>
                <a:sym typeface="Calibri"/>
              </a:rPr>
              <a:t>North </a:t>
            </a:r>
            <a:r>
              <a:rPr kumimoji="0" lang="en-GB" sz="1100" b="1" i="0" u="none" strike="noStrike" cap="none" spc="0" normalizeH="0" baseline="0" dirty="0">
                <a:ln>
                  <a:noFill/>
                </a:ln>
                <a:solidFill>
                  <a:schemeClr val="bg1">
                    <a:lumMod val="95000"/>
                    <a:lumOff val="5000"/>
                  </a:schemeClr>
                </a:solidFill>
                <a:effectLst/>
                <a:uFillTx/>
                <a:latin typeface="+mj-lt"/>
                <a:ea typeface="+mj-ea"/>
                <a:cs typeface="+mj-cs"/>
                <a:sym typeface="Calibri"/>
              </a:rPr>
              <a:t>Warwickshire</a:t>
            </a:r>
          </a:p>
        </p:txBody>
      </p:sp>
      <p:sp>
        <p:nvSpPr>
          <p:cNvPr id="23" name="TextBox 22">
            <a:extLst>
              <a:ext uri="{FF2B5EF4-FFF2-40B4-BE49-F238E27FC236}">
                <a16:creationId xmlns:a16="http://schemas.microsoft.com/office/drawing/2014/main" xmlns="" id="{B3EAB6FB-A493-482B-8C89-82C5C449C13A}"/>
              </a:ext>
            </a:extLst>
          </p:cNvPr>
          <p:cNvSpPr txBox="1"/>
          <p:nvPr/>
        </p:nvSpPr>
        <p:spPr>
          <a:xfrm>
            <a:off x="5518917" y="4549679"/>
            <a:ext cx="293063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200" b="1" i="0" u="none" strike="noStrike" cap="none" spc="0" normalizeH="0" baseline="0" dirty="0">
                <a:ln>
                  <a:noFill/>
                </a:ln>
                <a:solidFill>
                  <a:schemeClr val="bg1">
                    <a:lumMod val="95000"/>
                    <a:lumOff val="5000"/>
                  </a:schemeClr>
                </a:solidFill>
                <a:effectLst/>
                <a:uFillTx/>
                <a:latin typeface="+mj-lt"/>
                <a:ea typeface="+mj-ea"/>
                <a:cs typeface="+mj-cs"/>
                <a:sym typeface="Calibri"/>
              </a:rPr>
              <a:t>Nuneaton &amp; Bedworth</a:t>
            </a:r>
            <a:endParaRPr kumimoji="0" lang="en-GB" sz="1100" b="1" i="0" u="none" strike="noStrike" cap="none" spc="0" normalizeH="0" baseline="0" dirty="0">
              <a:ln>
                <a:noFill/>
              </a:ln>
              <a:solidFill>
                <a:schemeClr val="bg1">
                  <a:lumMod val="95000"/>
                  <a:lumOff val="5000"/>
                </a:schemeClr>
              </a:solidFill>
              <a:effectLst/>
              <a:uFillTx/>
              <a:latin typeface="+mj-lt"/>
              <a:ea typeface="+mj-ea"/>
              <a:cs typeface="+mj-cs"/>
              <a:sym typeface="Calibri"/>
            </a:endParaRPr>
          </a:p>
        </p:txBody>
      </p:sp>
      <p:sp>
        <p:nvSpPr>
          <p:cNvPr id="24" name="TextBox 23">
            <a:extLst>
              <a:ext uri="{FF2B5EF4-FFF2-40B4-BE49-F238E27FC236}">
                <a16:creationId xmlns:a16="http://schemas.microsoft.com/office/drawing/2014/main" xmlns="" id="{4EE47A99-10FC-40A1-9BA6-399A85AE7A43}"/>
              </a:ext>
            </a:extLst>
          </p:cNvPr>
          <p:cNvSpPr txBox="1"/>
          <p:nvPr/>
        </p:nvSpPr>
        <p:spPr>
          <a:xfrm>
            <a:off x="8651769" y="4542507"/>
            <a:ext cx="293063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200" b="1" i="0" u="none" strike="noStrike" cap="none" spc="0" normalizeH="0" baseline="0" dirty="0">
                <a:ln>
                  <a:noFill/>
                </a:ln>
                <a:solidFill>
                  <a:schemeClr val="bg1">
                    <a:lumMod val="95000"/>
                    <a:lumOff val="5000"/>
                  </a:schemeClr>
                </a:solidFill>
                <a:effectLst/>
                <a:uFillTx/>
                <a:latin typeface="+mj-lt"/>
                <a:ea typeface="+mj-ea"/>
                <a:cs typeface="+mj-cs"/>
                <a:sym typeface="Calibri"/>
              </a:rPr>
              <a:t>Rugby</a:t>
            </a:r>
            <a:endParaRPr kumimoji="0" lang="en-GB" sz="1100" b="1" i="0" u="none" strike="noStrike" cap="none" spc="0" normalizeH="0" baseline="0" dirty="0">
              <a:ln>
                <a:noFill/>
              </a:ln>
              <a:solidFill>
                <a:schemeClr val="bg1">
                  <a:lumMod val="95000"/>
                  <a:lumOff val="5000"/>
                </a:schemeClr>
              </a:solidFill>
              <a:effectLst/>
              <a:uFillTx/>
              <a:latin typeface="+mj-lt"/>
              <a:ea typeface="+mj-ea"/>
              <a:cs typeface="+mj-cs"/>
              <a:sym typeface="Calibri"/>
            </a:endParaRPr>
          </a:p>
        </p:txBody>
      </p:sp>
      <p:sp>
        <p:nvSpPr>
          <p:cNvPr id="25" name="TextBox 24">
            <a:extLst>
              <a:ext uri="{FF2B5EF4-FFF2-40B4-BE49-F238E27FC236}">
                <a16:creationId xmlns:a16="http://schemas.microsoft.com/office/drawing/2014/main" xmlns="" id="{B7872B6D-C820-4BA0-8A0F-617456DD9916}"/>
              </a:ext>
            </a:extLst>
          </p:cNvPr>
          <p:cNvSpPr txBox="1"/>
          <p:nvPr/>
        </p:nvSpPr>
        <p:spPr>
          <a:xfrm>
            <a:off x="2343408" y="5940931"/>
            <a:ext cx="293063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200" b="1" i="0" u="none" strike="noStrike" cap="none" spc="0" normalizeH="0" baseline="0" dirty="0">
                <a:ln>
                  <a:noFill/>
                </a:ln>
                <a:solidFill>
                  <a:schemeClr val="bg1">
                    <a:lumMod val="95000"/>
                    <a:lumOff val="5000"/>
                  </a:schemeClr>
                </a:solidFill>
                <a:effectLst/>
                <a:uFillTx/>
                <a:latin typeface="+mj-lt"/>
                <a:ea typeface="+mj-ea"/>
                <a:cs typeface="+mj-cs"/>
                <a:sym typeface="Calibri"/>
              </a:rPr>
              <a:t>Stratford-on-Avon</a:t>
            </a:r>
            <a:endParaRPr kumimoji="0" lang="en-GB" sz="1100" b="1" i="0" u="none" strike="noStrike" cap="none" spc="0" normalizeH="0" baseline="0" dirty="0">
              <a:ln>
                <a:noFill/>
              </a:ln>
              <a:solidFill>
                <a:schemeClr val="bg1">
                  <a:lumMod val="95000"/>
                  <a:lumOff val="5000"/>
                </a:schemeClr>
              </a:solidFill>
              <a:effectLst/>
              <a:uFillTx/>
              <a:latin typeface="+mj-lt"/>
              <a:ea typeface="+mj-ea"/>
              <a:cs typeface="+mj-cs"/>
              <a:sym typeface="Calibri"/>
            </a:endParaRPr>
          </a:p>
        </p:txBody>
      </p:sp>
      <p:sp>
        <p:nvSpPr>
          <p:cNvPr id="26" name="TextBox 25">
            <a:extLst>
              <a:ext uri="{FF2B5EF4-FFF2-40B4-BE49-F238E27FC236}">
                <a16:creationId xmlns:a16="http://schemas.microsoft.com/office/drawing/2014/main" xmlns="" id="{003E1AC8-3673-40CD-AF05-1DF76BD2C600}"/>
              </a:ext>
            </a:extLst>
          </p:cNvPr>
          <p:cNvSpPr txBox="1"/>
          <p:nvPr/>
        </p:nvSpPr>
        <p:spPr>
          <a:xfrm>
            <a:off x="5524398" y="5938415"/>
            <a:ext cx="293063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200" b="1" i="0" u="none" strike="noStrike" cap="none" spc="0" normalizeH="0" baseline="0" dirty="0">
                <a:ln>
                  <a:noFill/>
                </a:ln>
                <a:solidFill>
                  <a:schemeClr val="bg1">
                    <a:lumMod val="95000"/>
                    <a:lumOff val="5000"/>
                  </a:schemeClr>
                </a:solidFill>
                <a:effectLst/>
                <a:uFillTx/>
                <a:latin typeface="+mj-lt"/>
                <a:ea typeface="+mj-ea"/>
                <a:cs typeface="+mj-cs"/>
                <a:sym typeface="Calibri"/>
              </a:rPr>
              <a:t>Warwick</a:t>
            </a:r>
            <a:endParaRPr kumimoji="0" lang="en-GB" sz="1100" b="1" i="0" u="none" strike="noStrike" cap="none" spc="0" normalizeH="0" baseline="0" dirty="0">
              <a:ln>
                <a:noFill/>
              </a:ln>
              <a:solidFill>
                <a:schemeClr val="bg1">
                  <a:lumMod val="95000"/>
                  <a:lumOff val="5000"/>
                </a:schemeClr>
              </a:solidFill>
              <a:effectLst/>
              <a:uFillTx/>
              <a:latin typeface="+mj-lt"/>
              <a:ea typeface="+mj-ea"/>
              <a:cs typeface="+mj-cs"/>
              <a:sym typeface="Calibri"/>
            </a:endParaRPr>
          </a:p>
        </p:txBody>
      </p:sp>
      <p:sp>
        <p:nvSpPr>
          <p:cNvPr id="37" name="TextBox 36">
            <a:extLst>
              <a:ext uri="{FF2B5EF4-FFF2-40B4-BE49-F238E27FC236}">
                <a16:creationId xmlns:a16="http://schemas.microsoft.com/office/drawing/2014/main" xmlns="" id="{61FB6557-5D9E-47DC-91FE-AB03873B22CB}"/>
              </a:ext>
            </a:extLst>
          </p:cNvPr>
          <p:cNvSpPr txBox="1"/>
          <p:nvPr/>
        </p:nvSpPr>
        <p:spPr>
          <a:xfrm>
            <a:off x="8651768" y="5938415"/>
            <a:ext cx="293063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200" b="1" i="0" u="none" strike="noStrike" cap="none" spc="0" normalizeH="0" baseline="0" dirty="0">
                <a:ln>
                  <a:noFill/>
                </a:ln>
                <a:solidFill>
                  <a:schemeClr val="bg1">
                    <a:lumMod val="95000"/>
                    <a:lumOff val="5000"/>
                  </a:schemeClr>
                </a:solidFill>
                <a:effectLst/>
                <a:uFillTx/>
                <a:latin typeface="+mj-lt"/>
                <a:ea typeface="+mj-ea"/>
                <a:cs typeface="+mj-cs"/>
                <a:sym typeface="Calibri"/>
              </a:rPr>
              <a:t>Older people (65+)</a:t>
            </a:r>
          </a:p>
        </p:txBody>
      </p:sp>
      <p:sp>
        <p:nvSpPr>
          <p:cNvPr id="41" name="TextBox 40">
            <a:extLst>
              <a:ext uri="{FF2B5EF4-FFF2-40B4-BE49-F238E27FC236}">
                <a16:creationId xmlns:a16="http://schemas.microsoft.com/office/drawing/2014/main" xmlns="" id="{4AF0EFA4-9DFF-4529-9E6C-AB4B2D2CFE4A}"/>
              </a:ext>
            </a:extLst>
          </p:cNvPr>
          <p:cNvSpPr txBox="1"/>
          <p:nvPr/>
        </p:nvSpPr>
        <p:spPr>
          <a:xfrm>
            <a:off x="3918857" y="1825094"/>
            <a:ext cx="1434689" cy="1077216"/>
          </a:xfrm>
          <a:custGeom>
            <a:avLst/>
            <a:gdLst>
              <a:gd name="connsiteX0" fmla="*/ 0 w 1295400"/>
              <a:gd name="connsiteY0" fmla="*/ 0 h 923328"/>
              <a:gd name="connsiteX1" fmla="*/ 1295400 w 1295400"/>
              <a:gd name="connsiteY1" fmla="*/ 0 h 923328"/>
              <a:gd name="connsiteX2" fmla="*/ 1295400 w 1295400"/>
              <a:gd name="connsiteY2" fmla="*/ 923328 h 923328"/>
              <a:gd name="connsiteX3" fmla="*/ 0 w 1295400"/>
              <a:gd name="connsiteY3" fmla="*/ 923328 h 923328"/>
              <a:gd name="connsiteX4" fmla="*/ 0 w 1295400"/>
              <a:gd name="connsiteY4" fmla="*/ 0 h 923328"/>
              <a:gd name="connsiteX0" fmla="*/ 8660 w 1304060"/>
              <a:gd name="connsiteY0" fmla="*/ 0 h 923328"/>
              <a:gd name="connsiteX1" fmla="*/ 1304060 w 1304060"/>
              <a:gd name="connsiteY1" fmla="*/ 0 h 923328"/>
              <a:gd name="connsiteX2" fmla="*/ 1304060 w 1304060"/>
              <a:gd name="connsiteY2" fmla="*/ 923328 h 923328"/>
              <a:gd name="connsiteX3" fmla="*/ 8660 w 1304060"/>
              <a:gd name="connsiteY3" fmla="*/ 923328 h 923328"/>
              <a:gd name="connsiteX4" fmla="*/ 0 w 1304060"/>
              <a:gd name="connsiteY4" fmla="*/ 458629 h 923328"/>
              <a:gd name="connsiteX5" fmla="*/ 8660 w 1304060"/>
              <a:gd name="connsiteY5" fmla="*/ 0 h 923328"/>
              <a:gd name="connsiteX0" fmla="*/ 139289 w 1434689"/>
              <a:gd name="connsiteY0" fmla="*/ 0 h 923328"/>
              <a:gd name="connsiteX1" fmla="*/ 1434689 w 1434689"/>
              <a:gd name="connsiteY1" fmla="*/ 0 h 923328"/>
              <a:gd name="connsiteX2" fmla="*/ 1434689 w 1434689"/>
              <a:gd name="connsiteY2" fmla="*/ 923328 h 923328"/>
              <a:gd name="connsiteX3" fmla="*/ 139289 w 1434689"/>
              <a:gd name="connsiteY3" fmla="*/ 923328 h 923328"/>
              <a:gd name="connsiteX4" fmla="*/ 0 w 1434689"/>
              <a:gd name="connsiteY4" fmla="*/ 449298 h 923328"/>
              <a:gd name="connsiteX5" fmla="*/ 139289 w 1434689"/>
              <a:gd name="connsiteY5" fmla="*/ 0 h 9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4689" h="923328">
                <a:moveTo>
                  <a:pt x="139289" y="0"/>
                </a:moveTo>
                <a:lnTo>
                  <a:pt x="1434689" y="0"/>
                </a:lnTo>
                <a:lnTo>
                  <a:pt x="1434689" y="923328"/>
                </a:lnTo>
                <a:lnTo>
                  <a:pt x="139289" y="923328"/>
                </a:lnTo>
                <a:lnTo>
                  <a:pt x="0" y="449298"/>
                </a:lnTo>
                <a:lnTo>
                  <a:pt x="139289" y="0"/>
                </a:lnTo>
                <a:close/>
              </a:path>
            </a:pathLst>
          </a:cu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chemeClr val="tx1"/>
                </a:solidFill>
                <a:effectLst/>
                <a:uFillTx/>
                <a:latin typeface="+mj-lt"/>
                <a:ea typeface="+mj-ea"/>
                <a:cs typeface="+mj-cs"/>
                <a:sym typeface="Calibri"/>
              </a:rPr>
              <a:t>   69%   </a:t>
            </a:r>
            <a:br>
              <a:rPr kumimoji="0" lang="en-GB" sz="1600" b="0" i="0" u="none" strike="noStrike" cap="none" spc="0" normalizeH="0" baseline="0" dirty="0">
                <a:ln>
                  <a:noFill/>
                </a:ln>
                <a:solidFill>
                  <a:schemeClr val="tx1"/>
                </a:solidFill>
                <a:effectLst/>
                <a:uFillTx/>
                <a:latin typeface="+mj-lt"/>
                <a:ea typeface="+mj-ea"/>
                <a:cs typeface="+mj-cs"/>
                <a:sym typeface="Calibri"/>
              </a:rPr>
            </a:br>
            <a:r>
              <a:rPr kumimoji="0" lang="en-GB" sz="1600" b="0" i="0" u="none" strike="noStrike" cap="none" spc="0" normalizeH="0" baseline="0" dirty="0">
                <a:ln>
                  <a:noFill/>
                </a:ln>
                <a:solidFill>
                  <a:schemeClr val="tx1"/>
                </a:solidFill>
                <a:effectLst/>
                <a:uFillTx/>
                <a:latin typeface="+mj-lt"/>
                <a:ea typeface="+mj-ea"/>
                <a:cs typeface="+mj-cs"/>
                <a:sym typeface="Calibri"/>
              </a:rPr>
              <a:t>   support </a:t>
            </a:r>
            <a:br>
              <a:rPr kumimoji="0" lang="en-GB" sz="1600" b="0" i="0" u="none" strike="noStrike" cap="none" spc="0" normalizeH="0" baseline="0" dirty="0">
                <a:ln>
                  <a:noFill/>
                </a:ln>
                <a:solidFill>
                  <a:schemeClr val="tx1"/>
                </a:solidFill>
                <a:effectLst/>
                <a:uFillTx/>
                <a:latin typeface="+mj-lt"/>
                <a:ea typeface="+mj-ea"/>
                <a:cs typeface="+mj-cs"/>
                <a:sym typeface="Calibri"/>
              </a:rPr>
            </a:br>
            <a:r>
              <a:rPr kumimoji="0" lang="en-GB" sz="1600" b="0" i="0" u="none" strike="noStrike" cap="none" spc="0" normalizeH="0" baseline="0" dirty="0">
                <a:ln>
                  <a:noFill/>
                </a:ln>
                <a:solidFill>
                  <a:schemeClr val="tx1"/>
                </a:solidFill>
                <a:effectLst/>
                <a:uFillTx/>
                <a:latin typeface="+mj-lt"/>
                <a:ea typeface="+mj-ea"/>
                <a:cs typeface="+mj-cs"/>
                <a:sym typeface="Calibri"/>
              </a:rPr>
              <a:t>   some form </a:t>
            </a:r>
          </a:p>
          <a:p>
            <a:pPr marL="0" marR="0" indent="0" algn="l" defTabSz="914400" rtl="0" fontAlgn="auto" latinLnBrk="0" hangingPunct="0">
              <a:lnSpc>
                <a:spcPct val="100000"/>
              </a:lnSpc>
              <a:spcBef>
                <a:spcPts val="0"/>
              </a:spcBef>
              <a:spcAft>
                <a:spcPts val="0"/>
              </a:spcAft>
              <a:buClrTx/>
              <a:buSzTx/>
              <a:buFontTx/>
              <a:buNone/>
              <a:tabLst/>
            </a:pPr>
            <a:r>
              <a:rPr lang="en-GB" sz="1600" dirty="0">
                <a:solidFill>
                  <a:schemeClr val="tx1"/>
                </a:solidFill>
              </a:rPr>
              <a:t>   of raise</a:t>
            </a:r>
            <a:endParaRPr kumimoji="0" lang="en-GB" sz="1600" b="0" i="0" u="none" strike="noStrike" cap="none" spc="0" normalizeH="0" baseline="0" dirty="0">
              <a:ln>
                <a:noFill/>
              </a:ln>
              <a:solidFill>
                <a:schemeClr val="tx1"/>
              </a:solidFill>
              <a:effectLst/>
              <a:uFillTx/>
              <a:latin typeface="+mj-lt"/>
              <a:ea typeface="+mj-ea"/>
              <a:cs typeface="+mj-cs"/>
              <a:sym typeface="Calibri"/>
            </a:endParaRPr>
          </a:p>
        </p:txBody>
      </p:sp>
      <p:sp>
        <p:nvSpPr>
          <p:cNvPr id="42" name="TextBox 41">
            <a:extLst>
              <a:ext uri="{FF2B5EF4-FFF2-40B4-BE49-F238E27FC236}">
                <a16:creationId xmlns:a16="http://schemas.microsoft.com/office/drawing/2014/main" xmlns="" id="{D9CCC4FB-98C9-4F33-A3F1-3DC3980D0C3C}"/>
              </a:ext>
            </a:extLst>
          </p:cNvPr>
          <p:cNvSpPr txBox="1"/>
          <p:nvPr/>
        </p:nvSpPr>
        <p:spPr>
          <a:xfrm>
            <a:off x="349891" y="1594263"/>
            <a:ext cx="1280168" cy="830995"/>
          </a:xfrm>
          <a:custGeom>
            <a:avLst/>
            <a:gdLst>
              <a:gd name="connsiteX0" fmla="*/ 0 w 1315991"/>
              <a:gd name="connsiteY0" fmla="*/ 0 h 830995"/>
              <a:gd name="connsiteX1" fmla="*/ 1315991 w 1315991"/>
              <a:gd name="connsiteY1" fmla="*/ 0 h 830995"/>
              <a:gd name="connsiteX2" fmla="*/ 1315991 w 1315991"/>
              <a:gd name="connsiteY2" fmla="*/ 830995 h 830995"/>
              <a:gd name="connsiteX3" fmla="*/ 0 w 1315991"/>
              <a:gd name="connsiteY3" fmla="*/ 830995 h 830995"/>
              <a:gd name="connsiteX4" fmla="*/ 0 w 1315991"/>
              <a:gd name="connsiteY4" fmla="*/ 0 h 830995"/>
              <a:gd name="connsiteX0" fmla="*/ 0 w 1315991"/>
              <a:gd name="connsiteY0" fmla="*/ 0 h 830995"/>
              <a:gd name="connsiteX1" fmla="*/ 1315991 w 1315991"/>
              <a:gd name="connsiteY1" fmla="*/ 0 h 830995"/>
              <a:gd name="connsiteX2" fmla="*/ 1307386 w 1315991"/>
              <a:gd name="connsiteY2" fmla="*/ 401209 h 830995"/>
              <a:gd name="connsiteX3" fmla="*/ 1315991 w 1315991"/>
              <a:gd name="connsiteY3" fmla="*/ 830995 h 830995"/>
              <a:gd name="connsiteX4" fmla="*/ 0 w 1315991"/>
              <a:gd name="connsiteY4" fmla="*/ 830995 h 830995"/>
              <a:gd name="connsiteX5" fmla="*/ 0 w 1315991"/>
              <a:gd name="connsiteY5" fmla="*/ 0 h 830995"/>
              <a:gd name="connsiteX0" fmla="*/ 0 w 1438015"/>
              <a:gd name="connsiteY0" fmla="*/ 0 h 830995"/>
              <a:gd name="connsiteX1" fmla="*/ 1315991 w 1438015"/>
              <a:gd name="connsiteY1" fmla="*/ 0 h 830995"/>
              <a:gd name="connsiteX2" fmla="*/ 1438015 w 1438015"/>
              <a:gd name="connsiteY2" fmla="*/ 410539 h 830995"/>
              <a:gd name="connsiteX3" fmla="*/ 1315991 w 1438015"/>
              <a:gd name="connsiteY3" fmla="*/ 830995 h 830995"/>
              <a:gd name="connsiteX4" fmla="*/ 0 w 1438015"/>
              <a:gd name="connsiteY4" fmla="*/ 830995 h 830995"/>
              <a:gd name="connsiteX5" fmla="*/ 0 w 1438015"/>
              <a:gd name="connsiteY5" fmla="*/ 0 h 83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8015" h="830995">
                <a:moveTo>
                  <a:pt x="0" y="0"/>
                </a:moveTo>
                <a:lnTo>
                  <a:pt x="1315991" y="0"/>
                </a:lnTo>
                <a:lnTo>
                  <a:pt x="1438015" y="410539"/>
                </a:lnTo>
                <a:lnTo>
                  <a:pt x="1315991" y="830995"/>
                </a:lnTo>
                <a:lnTo>
                  <a:pt x="0" y="830995"/>
                </a:lnTo>
                <a:lnTo>
                  <a:pt x="0" y="0"/>
                </a:lnTo>
                <a:close/>
              </a:path>
            </a:pathLst>
          </a:custGeom>
          <a:solidFill>
            <a:srgbClr val="C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chemeClr val="tx1"/>
                </a:solidFill>
                <a:effectLst/>
                <a:uFillTx/>
                <a:latin typeface="+mj-lt"/>
                <a:ea typeface="+mj-ea"/>
                <a:cs typeface="+mj-cs"/>
                <a:sym typeface="Calibri"/>
              </a:rPr>
              <a:t>31%</a:t>
            </a:r>
            <a:r>
              <a:rPr lang="en-GB" sz="1600" dirty="0">
                <a:solidFill>
                  <a:schemeClr val="tx1"/>
                </a:solidFill>
              </a:rPr>
              <a:t> do not </a:t>
            </a:r>
            <a:br>
              <a:rPr lang="en-GB" sz="1600" dirty="0">
                <a:solidFill>
                  <a:schemeClr val="tx1"/>
                </a:solidFill>
              </a:rPr>
            </a:br>
            <a:r>
              <a:rPr lang="en-GB" sz="1600" dirty="0">
                <a:solidFill>
                  <a:schemeClr val="tx1"/>
                </a:solidFill>
              </a:rPr>
              <a:t>support any</a:t>
            </a:r>
          </a:p>
          <a:p>
            <a:pPr marL="0" marR="0" indent="0" algn="l" defTabSz="91440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chemeClr val="tx1"/>
                </a:solidFill>
                <a:effectLst/>
                <a:uFillTx/>
                <a:latin typeface="+mj-lt"/>
                <a:ea typeface="+mj-ea"/>
                <a:cs typeface="+mj-cs"/>
                <a:sym typeface="Calibri"/>
              </a:rPr>
              <a:t>raise</a:t>
            </a:r>
          </a:p>
        </p:txBody>
      </p:sp>
      <p:pic>
        <p:nvPicPr>
          <p:cNvPr id="4" name="Picture 3" descr="Shape, square&#10;&#10;Description automatically generated">
            <a:extLst>
              <a:ext uri="{FF2B5EF4-FFF2-40B4-BE49-F238E27FC236}">
                <a16:creationId xmlns:a16="http://schemas.microsoft.com/office/drawing/2014/main" xmlns="" id="{65868557-5A94-450C-8FFA-03DF98AEFC8C}"/>
              </a:ext>
            </a:extLst>
          </p:cNvPr>
          <p:cNvPicPr>
            <a:picLocks noChangeAspect="1"/>
          </p:cNvPicPr>
          <p:nvPr/>
        </p:nvPicPr>
        <p:blipFill rotWithShape="1">
          <a:blip r:embed="rId4">
            <a:extLst>
              <a:ext uri="{28A0092B-C50C-407E-A947-70E740481C1C}">
                <a14:useLocalDpi xmlns:a14="http://schemas.microsoft.com/office/drawing/2010/main" val="0"/>
              </a:ext>
            </a:extLst>
          </a:blip>
          <a:srcRect r="56675"/>
          <a:stretch/>
        </p:blipFill>
        <p:spPr>
          <a:xfrm>
            <a:off x="1760897" y="3801672"/>
            <a:ext cx="119992" cy="2181073"/>
          </a:xfrm>
          <a:prstGeom prst="rect">
            <a:avLst/>
          </a:prstGeom>
        </p:spPr>
      </p:pic>
      <p:sp>
        <p:nvSpPr>
          <p:cNvPr id="5" name="TextBox 4">
            <a:extLst>
              <a:ext uri="{FF2B5EF4-FFF2-40B4-BE49-F238E27FC236}">
                <a16:creationId xmlns:a16="http://schemas.microsoft.com/office/drawing/2014/main" xmlns="" id="{5723AEE8-725D-4447-8BD9-E259F535BAE3}"/>
              </a:ext>
            </a:extLst>
          </p:cNvPr>
          <p:cNvSpPr txBox="1"/>
          <p:nvPr/>
        </p:nvSpPr>
        <p:spPr>
          <a:xfrm>
            <a:off x="335560" y="3801672"/>
            <a:ext cx="1293603" cy="22467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000" b="0" i="0" u="none" strike="noStrike" cap="none" spc="0" normalizeH="0" baseline="0" dirty="0">
                <a:ln>
                  <a:noFill/>
                </a:ln>
                <a:solidFill>
                  <a:schemeClr val="tx2">
                    <a:lumMod val="50000"/>
                  </a:schemeClr>
                </a:solidFill>
                <a:effectLst/>
                <a:uFillTx/>
                <a:latin typeface="+mj-lt"/>
                <a:ea typeface="+mj-ea"/>
                <a:cs typeface="+mj-cs"/>
                <a:sym typeface="Calibri"/>
              </a:rPr>
              <a:t>A £5 per year increase (Band D)</a:t>
            </a:r>
          </a:p>
          <a:p>
            <a:pPr marL="0" marR="0" indent="0" algn="l" defTabSz="914400" rtl="0" fontAlgn="auto" latinLnBrk="0" hangingPunct="0">
              <a:lnSpc>
                <a:spcPct val="100000"/>
              </a:lnSpc>
              <a:spcBef>
                <a:spcPts val="0"/>
              </a:spcBef>
              <a:spcAft>
                <a:spcPts val="0"/>
              </a:spcAft>
              <a:buClrTx/>
              <a:buSzTx/>
              <a:buFontTx/>
              <a:buNone/>
              <a:tabLst/>
            </a:pPr>
            <a:r>
              <a:rPr lang="en-GB" sz="1000" dirty="0">
                <a:solidFill>
                  <a:schemeClr val="tx2">
                    <a:lumMod val="50000"/>
                  </a:schemeClr>
                </a:solidFill>
              </a:rPr>
              <a:t/>
            </a:r>
            <a:br>
              <a:rPr lang="en-GB" sz="1000" dirty="0">
                <a:solidFill>
                  <a:schemeClr val="tx2">
                    <a:lumMod val="50000"/>
                  </a:schemeClr>
                </a:solidFill>
              </a:rPr>
            </a:br>
            <a:r>
              <a:rPr kumimoji="0" lang="en-GB" sz="1000" b="0" i="0" u="none" strike="noStrike" cap="none" spc="0" normalizeH="0" baseline="0" dirty="0">
                <a:ln>
                  <a:noFill/>
                </a:ln>
                <a:solidFill>
                  <a:schemeClr val="tx2">
                    <a:lumMod val="50000"/>
                  </a:schemeClr>
                </a:solidFill>
                <a:effectLst/>
                <a:uFillTx/>
                <a:latin typeface="+mj-lt"/>
                <a:ea typeface="+mj-ea"/>
                <a:cs typeface="+mj-cs"/>
                <a:sym typeface="Calibri"/>
              </a:rPr>
              <a:t>A £7.50 per year increase (Band D)</a:t>
            </a:r>
            <a:r>
              <a:rPr lang="en-GB" sz="1000" dirty="0">
                <a:solidFill>
                  <a:schemeClr val="tx2">
                    <a:lumMod val="50000"/>
                  </a:schemeClr>
                </a:solidFill>
              </a:rPr>
              <a:t/>
            </a:r>
            <a:br>
              <a:rPr lang="en-GB" sz="1000" dirty="0">
                <a:solidFill>
                  <a:schemeClr val="tx2">
                    <a:lumMod val="50000"/>
                  </a:schemeClr>
                </a:solidFill>
              </a:rPr>
            </a:br>
            <a:endParaRPr lang="en-GB" sz="1000" dirty="0">
              <a:solidFill>
                <a:schemeClr val="tx2">
                  <a:lumMod val="50000"/>
                </a:schemeClr>
              </a:solidFill>
            </a:endParaRPr>
          </a:p>
          <a:p>
            <a:pPr marL="0" marR="0" indent="0" algn="l" defTabSz="914400" rtl="0" fontAlgn="auto" latinLnBrk="0" hangingPunct="0">
              <a:lnSpc>
                <a:spcPct val="100000"/>
              </a:lnSpc>
              <a:spcBef>
                <a:spcPts val="0"/>
              </a:spcBef>
              <a:spcAft>
                <a:spcPts val="0"/>
              </a:spcAft>
              <a:buClrTx/>
              <a:buSzTx/>
              <a:buFontTx/>
              <a:buNone/>
              <a:tabLst/>
            </a:pPr>
            <a:r>
              <a:rPr kumimoji="0" lang="en-GB" sz="1000" b="0" i="0" u="none" strike="noStrike" cap="none" spc="0" normalizeH="0" baseline="0" dirty="0">
                <a:ln>
                  <a:noFill/>
                </a:ln>
                <a:solidFill>
                  <a:schemeClr val="tx2">
                    <a:lumMod val="50000"/>
                  </a:schemeClr>
                </a:solidFill>
                <a:effectLst/>
                <a:uFillTx/>
                <a:latin typeface="+mj-lt"/>
                <a:ea typeface="+mj-ea"/>
                <a:cs typeface="+mj-cs"/>
                <a:sym typeface="Calibri"/>
              </a:rPr>
              <a:t>A £10 per year increase (Band D)</a:t>
            </a:r>
            <a:br>
              <a:rPr kumimoji="0" lang="en-GB" sz="1000" b="0" i="0" u="none" strike="noStrike" cap="none" spc="0" normalizeH="0" baseline="0" dirty="0">
                <a:ln>
                  <a:noFill/>
                </a:ln>
                <a:solidFill>
                  <a:schemeClr val="tx2">
                    <a:lumMod val="50000"/>
                  </a:schemeClr>
                </a:solidFill>
                <a:effectLst/>
                <a:uFillTx/>
                <a:latin typeface="+mj-lt"/>
                <a:ea typeface="+mj-ea"/>
                <a:cs typeface="+mj-cs"/>
                <a:sym typeface="Calibri"/>
              </a:rPr>
            </a:br>
            <a:endParaRPr kumimoji="0" lang="en-GB" sz="1000" b="0" i="0" u="none" strike="noStrike" cap="none" spc="0" normalizeH="0" baseline="0" dirty="0">
              <a:ln>
                <a:noFill/>
              </a:ln>
              <a:solidFill>
                <a:schemeClr val="tx2">
                  <a:lumMod val="50000"/>
                </a:schemeClr>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GB" sz="1000" dirty="0">
                <a:solidFill>
                  <a:schemeClr val="tx2">
                    <a:lumMod val="50000"/>
                  </a:schemeClr>
                </a:solidFill>
              </a:rPr>
              <a:t>A precept freeze</a:t>
            </a:r>
          </a:p>
          <a:p>
            <a:pPr marL="0" marR="0" indent="0" algn="l" defTabSz="914400" rtl="0" fontAlgn="auto" latinLnBrk="0" hangingPunct="0">
              <a:lnSpc>
                <a:spcPct val="100000"/>
              </a:lnSpc>
              <a:spcBef>
                <a:spcPts val="0"/>
              </a:spcBef>
              <a:spcAft>
                <a:spcPts val="0"/>
              </a:spcAft>
              <a:buClrTx/>
              <a:buSzTx/>
              <a:buFontTx/>
              <a:buNone/>
              <a:tabLst/>
            </a:pPr>
            <a:r>
              <a:rPr lang="en-GB" sz="1000" dirty="0">
                <a:solidFill>
                  <a:schemeClr val="tx2">
                    <a:lumMod val="50000"/>
                  </a:schemeClr>
                </a:solidFill>
              </a:rPr>
              <a:t>(No increase)</a:t>
            </a:r>
            <a:br>
              <a:rPr lang="en-GB" sz="1000" dirty="0">
                <a:solidFill>
                  <a:schemeClr val="tx2">
                    <a:lumMod val="50000"/>
                  </a:schemeClr>
                </a:solidFill>
              </a:rPr>
            </a:br>
            <a:endParaRPr lang="en-GB" sz="1000" dirty="0">
              <a:solidFill>
                <a:schemeClr val="tx2">
                  <a:lumMod val="50000"/>
                </a:schemeClr>
              </a:solidFill>
            </a:endParaRPr>
          </a:p>
          <a:p>
            <a:pPr marL="0" marR="0" indent="0" algn="l" defTabSz="914400" rtl="0" fontAlgn="auto" latinLnBrk="0" hangingPunct="0">
              <a:lnSpc>
                <a:spcPct val="100000"/>
              </a:lnSpc>
              <a:spcBef>
                <a:spcPts val="0"/>
              </a:spcBef>
              <a:spcAft>
                <a:spcPts val="0"/>
              </a:spcAft>
              <a:buClrTx/>
              <a:buSzTx/>
              <a:buFontTx/>
              <a:buNone/>
              <a:tabLst/>
            </a:pPr>
            <a:r>
              <a:rPr kumimoji="0" lang="en-GB" sz="1000" b="0" i="0" u="none" strike="noStrike" cap="none" spc="0" normalizeH="0" baseline="0" dirty="0">
                <a:ln>
                  <a:noFill/>
                </a:ln>
                <a:solidFill>
                  <a:schemeClr val="tx2">
                    <a:lumMod val="50000"/>
                  </a:schemeClr>
                </a:solidFill>
                <a:effectLst/>
                <a:uFillTx/>
                <a:latin typeface="+mj-lt"/>
                <a:ea typeface="+mj-ea"/>
                <a:cs typeface="+mj-cs"/>
                <a:sym typeface="Calibri"/>
              </a:rPr>
              <a:t>Don’t pay Council Tax</a:t>
            </a:r>
          </a:p>
        </p:txBody>
      </p:sp>
      <p:sp>
        <p:nvSpPr>
          <p:cNvPr id="6" name="TextBox 5">
            <a:extLst>
              <a:ext uri="{FF2B5EF4-FFF2-40B4-BE49-F238E27FC236}">
                <a16:creationId xmlns:a16="http://schemas.microsoft.com/office/drawing/2014/main" xmlns="" id="{B0DE7DD8-96E1-4CD1-959C-02B107C0DFBA}"/>
              </a:ext>
            </a:extLst>
          </p:cNvPr>
          <p:cNvSpPr txBox="1"/>
          <p:nvPr/>
        </p:nvSpPr>
        <p:spPr>
          <a:xfrm>
            <a:off x="2027376" y="2009760"/>
            <a:ext cx="1280168"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dirty="0"/>
              <a:t>All</a:t>
            </a:r>
            <a:br>
              <a:rPr lang="en-GB" dirty="0"/>
            </a:br>
            <a:r>
              <a:rPr kumimoji="0" lang="en-GB" sz="1800" b="0" i="0" u="none" strike="noStrike" cap="none" spc="0" normalizeH="0" baseline="0" dirty="0">
                <a:ln>
                  <a:noFill/>
                </a:ln>
                <a:solidFill>
                  <a:srgbClr val="01478D"/>
                </a:solidFill>
                <a:effectLst/>
                <a:uFillTx/>
                <a:latin typeface="+mj-lt"/>
                <a:ea typeface="+mj-ea"/>
                <a:cs typeface="+mj-cs"/>
                <a:sym typeface="Calibri"/>
              </a:rPr>
              <a:t>Taxpayers</a:t>
            </a:r>
          </a:p>
        </p:txBody>
      </p:sp>
      <p:pic>
        <p:nvPicPr>
          <p:cNvPr id="11" name="Picture 10" descr="Chart, waterfall chart&#10;&#10;Description automatically generated">
            <a:extLst>
              <a:ext uri="{FF2B5EF4-FFF2-40B4-BE49-F238E27FC236}">
                <a16:creationId xmlns:a16="http://schemas.microsoft.com/office/drawing/2014/main" xmlns="" id="{85D4C48B-197B-45E6-B403-84F7E842FC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1754" y="3842940"/>
            <a:ext cx="2982285" cy="735090"/>
          </a:xfrm>
          <a:prstGeom prst="rect">
            <a:avLst/>
          </a:prstGeom>
        </p:spPr>
      </p:pic>
      <p:pic>
        <p:nvPicPr>
          <p:cNvPr id="15" name="Picture 14" descr="Chart, waterfall chart&#10;&#10;Description automatically generated">
            <a:extLst>
              <a:ext uri="{FF2B5EF4-FFF2-40B4-BE49-F238E27FC236}">
                <a16:creationId xmlns:a16="http://schemas.microsoft.com/office/drawing/2014/main" xmlns="" id="{D49240A9-B89B-4E29-85C0-8E4756B2E2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2313" y="3883138"/>
            <a:ext cx="2982285" cy="700906"/>
          </a:xfrm>
          <a:prstGeom prst="rect">
            <a:avLst/>
          </a:prstGeom>
        </p:spPr>
      </p:pic>
      <p:pic>
        <p:nvPicPr>
          <p:cNvPr id="18" name="Picture 17" descr="Chart, waterfall chart&#10;&#10;Description automatically generated">
            <a:extLst>
              <a:ext uri="{FF2B5EF4-FFF2-40B4-BE49-F238E27FC236}">
                <a16:creationId xmlns:a16="http://schemas.microsoft.com/office/drawing/2014/main" xmlns="" id="{D885DF1B-3125-4876-9E8B-34D7507A67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66819" y="3857781"/>
            <a:ext cx="2949572" cy="726263"/>
          </a:xfrm>
          <a:prstGeom prst="rect">
            <a:avLst/>
          </a:prstGeom>
        </p:spPr>
      </p:pic>
      <p:pic>
        <p:nvPicPr>
          <p:cNvPr id="20" name="Picture 19" descr="Chart, waterfall chart&#10;&#10;Description automatically generated">
            <a:extLst>
              <a:ext uri="{FF2B5EF4-FFF2-40B4-BE49-F238E27FC236}">
                <a16:creationId xmlns:a16="http://schemas.microsoft.com/office/drawing/2014/main" xmlns="" id="{CD7620C8-2A3F-46BA-8418-0ABC7D34D9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70651" y="5172232"/>
            <a:ext cx="3003388" cy="722369"/>
          </a:xfrm>
          <a:prstGeom prst="rect">
            <a:avLst/>
          </a:prstGeom>
        </p:spPr>
      </p:pic>
      <p:pic>
        <p:nvPicPr>
          <p:cNvPr id="27" name="Picture 26" descr="Chart, waterfall chart&#10;&#10;Description automatically generated">
            <a:extLst>
              <a:ext uri="{FF2B5EF4-FFF2-40B4-BE49-F238E27FC236}">
                <a16:creationId xmlns:a16="http://schemas.microsoft.com/office/drawing/2014/main" xmlns="" id="{1D421297-7AE7-4CF4-A25D-409EC5CE9E1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88385" y="5172232"/>
            <a:ext cx="2961163" cy="722369"/>
          </a:xfrm>
          <a:prstGeom prst="rect">
            <a:avLst/>
          </a:prstGeom>
        </p:spPr>
      </p:pic>
      <p:pic>
        <p:nvPicPr>
          <p:cNvPr id="31" name="Picture 30" descr="Chart, waterfall chart&#10;&#10;Description automatically generated">
            <a:extLst>
              <a:ext uri="{FF2B5EF4-FFF2-40B4-BE49-F238E27FC236}">
                <a16:creationId xmlns:a16="http://schemas.microsoft.com/office/drawing/2014/main" xmlns="" id="{4C3F31C8-297B-4794-8C9D-0A0D95A8A96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63894" y="5146239"/>
            <a:ext cx="3105274" cy="748362"/>
          </a:xfrm>
          <a:prstGeom prst="rect">
            <a:avLst/>
          </a:prstGeom>
        </p:spPr>
      </p:pic>
    </p:spTree>
    <p:extLst>
      <p:ext uri="{BB962C8B-B14F-4D97-AF65-F5344CB8AC3E}">
        <p14:creationId xmlns:p14="http://schemas.microsoft.com/office/powerpoint/2010/main" val="178445971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497165-CB00-42D2-9CBA-3A7B42D9A9B7}"/>
              </a:ext>
            </a:extLst>
          </p:cNvPr>
          <p:cNvSpPr>
            <a:spLocks noGrp="1"/>
          </p:cNvSpPr>
          <p:nvPr>
            <p:ph type="title"/>
          </p:nvPr>
        </p:nvSpPr>
        <p:spPr/>
        <p:txBody>
          <a:bodyPr>
            <a:normAutofit/>
          </a:bodyPr>
          <a:lstStyle/>
          <a:p>
            <a:r>
              <a:rPr lang="en-GB" sz="3400" dirty="0"/>
              <a:t>Priorities for spending</a:t>
            </a:r>
          </a:p>
        </p:txBody>
      </p:sp>
      <p:sp>
        <p:nvSpPr>
          <p:cNvPr id="3" name="Text Placeholder 2">
            <a:extLst>
              <a:ext uri="{FF2B5EF4-FFF2-40B4-BE49-F238E27FC236}">
                <a16:creationId xmlns:a16="http://schemas.microsoft.com/office/drawing/2014/main" xmlns="" id="{7864E78F-AD2A-4A9E-AECC-6EE868E62A9A}"/>
              </a:ext>
            </a:extLst>
          </p:cNvPr>
          <p:cNvSpPr>
            <a:spLocks noGrp="1"/>
          </p:cNvSpPr>
          <p:nvPr>
            <p:ph type="body" idx="1"/>
          </p:nvPr>
        </p:nvSpPr>
        <p:spPr>
          <a:xfrm>
            <a:off x="609600" y="1600200"/>
            <a:ext cx="10972800" cy="4657987"/>
          </a:xfrm>
        </p:spPr>
        <p:txBody>
          <a:bodyPr>
            <a:normAutofit/>
          </a:bodyPr>
          <a:lstStyle/>
          <a:p>
            <a:pPr marL="0" indent="0">
              <a:buNone/>
            </a:pPr>
            <a:r>
              <a:rPr lang="en-GB" sz="1600" dirty="0">
                <a:latin typeface="+mn-lt"/>
              </a:rPr>
              <a:t>We gave a series of statements outlining areas where spending could be prioritised.  Respondents were asked to select up to five statements which they felt should have the highest priority.</a:t>
            </a:r>
          </a:p>
          <a:p>
            <a:pPr marL="0" indent="0">
              <a:buNone/>
            </a:pPr>
            <a:endParaRPr lang="en-GB" sz="1600" dirty="0">
              <a:latin typeface="+mn-lt"/>
            </a:endParaRPr>
          </a:p>
          <a:p>
            <a:pPr marL="0" indent="0">
              <a:buNone/>
            </a:pPr>
            <a:r>
              <a:rPr lang="en-GB" sz="1600" dirty="0">
                <a:latin typeface="+mn-lt"/>
              </a:rPr>
              <a:t>The top five results were:</a:t>
            </a:r>
            <a:br>
              <a:rPr lang="en-GB" sz="1600" dirty="0">
                <a:latin typeface="+mn-lt"/>
              </a:rPr>
            </a:br>
            <a:endParaRPr lang="en-GB" sz="1600" dirty="0">
              <a:latin typeface="+mn-lt"/>
            </a:endParaRPr>
          </a:p>
          <a:p>
            <a:pPr marL="800100" lvl="1" indent="-342900">
              <a:buClr>
                <a:srgbClr val="01478D"/>
              </a:buClr>
              <a:buFont typeface="+mj-lt"/>
              <a:buAutoNum type="arabicPeriod"/>
            </a:pPr>
            <a:r>
              <a:rPr lang="en-GB" sz="1600" dirty="0">
                <a:latin typeface="+mn-lt"/>
              </a:rPr>
              <a:t>Improving the quality of police investigations </a:t>
            </a:r>
            <a:br>
              <a:rPr lang="en-GB" sz="1600" dirty="0">
                <a:latin typeface="+mn-lt"/>
              </a:rPr>
            </a:br>
            <a:r>
              <a:rPr lang="en-GB" sz="1600" dirty="0">
                <a:latin typeface="+mn-lt"/>
              </a:rPr>
              <a:t>with better outcomes for victims (61%)</a:t>
            </a:r>
          </a:p>
          <a:p>
            <a:pPr marL="800100" lvl="1" indent="-342900">
              <a:buClr>
                <a:srgbClr val="01478D"/>
              </a:buClr>
              <a:buFont typeface="+mj-lt"/>
              <a:buAutoNum type="arabicPeriod"/>
            </a:pPr>
            <a:r>
              <a:rPr lang="en-GB" sz="1600" dirty="0">
                <a:latin typeface="+mn-lt"/>
              </a:rPr>
              <a:t>Improving the visibility of policing (59%)</a:t>
            </a:r>
          </a:p>
          <a:p>
            <a:pPr marL="800100" lvl="1" indent="-342900">
              <a:buClr>
                <a:srgbClr val="01478D"/>
              </a:buClr>
              <a:buFont typeface="+mj-lt"/>
              <a:buAutoNum type="arabicPeriod"/>
            </a:pPr>
            <a:r>
              <a:rPr lang="en-GB" sz="1600" dirty="0">
                <a:latin typeface="+mn-lt"/>
              </a:rPr>
              <a:t>Investing in technology to allow front line policing</a:t>
            </a:r>
            <a:br>
              <a:rPr lang="en-GB" sz="1600" dirty="0">
                <a:latin typeface="+mn-lt"/>
              </a:rPr>
            </a:br>
            <a:r>
              <a:rPr lang="en-GB" sz="1600" dirty="0">
                <a:latin typeface="+mn-lt"/>
              </a:rPr>
              <a:t> to respond more efficiently and effectively (45%)</a:t>
            </a:r>
          </a:p>
          <a:p>
            <a:pPr marL="800100" lvl="1" indent="-342900">
              <a:buClr>
                <a:srgbClr val="01478D"/>
              </a:buClr>
              <a:buFont typeface="+mj-lt"/>
              <a:buAutoNum type="arabicPeriod"/>
            </a:pPr>
            <a:r>
              <a:rPr lang="en-GB" sz="1600" dirty="0">
                <a:latin typeface="+mn-lt"/>
              </a:rPr>
              <a:t>Investing in crime prevention in the community (45%)</a:t>
            </a:r>
          </a:p>
          <a:p>
            <a:pPr marL="800100" lvl="1" indent="-342900">
              <a:buClr>
                <a:srgbClr val="01478D"/>
              </a:buClr>
              <a:buFont typeface="+mj-lt"/>
              <a:buAutoNum type="arabicPeriod"/>
            </a:pPr>
            <a:r>
              <a:rPr lang="en-GB" sz="1600" dirty="0">
                <a:latin typeface="+mn-lt"/>
              </a:rPr>
              <a:t>Making police more accessible, including at police</a:t>
            </a:r>
            <a:br>
              <a:rPr lang="en-GB" sz="1600" dirty="0">
                <a:latin typeface="+mn-lt"/>
              </a:rPr>
            </a:br>
            <a:r>
              <a:rPr lang="en-GB" sz="1600" dirty="0">
                <a:latin typeface="+mn-lt"/>
              </a:rPr>
              <a:t> station front counters (42%)</a:t>
            </a:r>
          </a:p>
          <a:p>
            <a:endParaRPr lang="en-GB" sz="1600" dirty="0">
              <a:latin typeface="+mn-lt"/>
            </a:endParaRPr>
          </a:p>
          <a:p>
            <a:endParaRPr lang="en-GB" sz="1600" dirty="0">
              <a:latin typeface="+mn-lt"/>
            </a:endParaRPr>
          </a:p>
          <a:p>
            <a:pPr marL="0" indent="0">
              <a:buNone/>
            </a:pPr>
            <a:endParaRPr lang="en-GB" sz="1600" dirty="0">
              <a:latin typeface="+mn-lt"/>
            </a:endParaRPr>
          </a:p>
          <a:p>
            <a:endParaRPr lang="en-GB" sz="1600" dirty="0">
              <a:latin typeface="+mn-lt"/>
            </a:endParaRPr>
          </a:p>
          <a:p>
            <a:pPr marL="0" indent="0" algn="r">
              <a:buNone/>
            </a:pPr>
            <a:endParaRPr lang="en-GB" sz="1600" i="1" dirty="0">
              <a:latin typeface="+mn-lt"/>
            </a:endParaRPr>
          </a:p>
        </p:txBody>
      </p:sp>
      <p:pic>
        <p:nvPicPr>
          <p:cNvPr id="5" name="Picture 4" descr="Chart, bar chart&#10;&#10;Description automatically generated">
            <a:extLst>
              <a:ext uri="{FF2B5EF4-FFF2-40B4-BE49-F238E27FC236}">
                <a16:creationId xmlns:a16="http://schemas.microsoft.com/office/drawing/2014/main" xmlns="" id="{14523C62-CAF1-45C2-AADA-E782EF253A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0705" y="2352692"/>
            <a:ext cx="3882239" cy="34940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4635551"/>
      </p:ext>
    </p:extLst>
  </p:cSld>
  <p:clrMapOvr>
    <a:masterClrMapping/>
  </p:clrMapOvr>
  <p:transition spd="med"/>
</p:sld>
</file>

<file path=ppt/theme/theme1.xml><?xml version="1.0" encoding="utf-8"?>
<a:theme xmlns:a="http://schemas.openxmlformats.org/drawingml/2006/main" name="OPCC Presenta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Calibri"/>
        <a:cs typeface="Calibri"/>
      </a:majorFont>
      <a:minorFont>
        <a:latin typeface="Arial"/>
        <a:ea typeface="Helvetica"/>
        <a:cs typeface="Helvetica"/>
      </a:minorFont>
    </a:fontScheme>
    <a:fmtScheme name="OPCC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1478D"/>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1478D"/>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PCC Presentation Template" id="{D7A9A12E-1646-4070-A228-D457A841BFBB}" vid="{F3038444-75F6-4BBE-8EAB-F785D8137218}"/>
    </a:ext>
  </a:extLst>
</a:theme>
</file>

<file path=ppt/theme/theme2.xml><?xml version="1.0" encoding="utf-8"?>
<a:theme xmlns:a="http://schemas.openxmlformats.org/drawingml/2006/main" name="OPCC Presentation">
  <a:themeElements>
    <a:clrScheme name="OPCC Presentation">
      <a:dk1>
        <a:srgbClr val="000000"/>
      </a:dk1>
      <a:lt1>
        <a:srgbClr val="FFFFFF"/>
      </a:lt1>
      <a:dk2>
        <a:srgbClr val="A7A7A7"/>
      </a:dk2>
      <a:lt2>
        <a:srgbClr val="535353"/>
      </a:lt2>
      <a:accent1>
        <a:srgbClr val="3399FF"/>
      </a:accent1>
      <a:accent2>
        <a:srgbClr val="057F30"/>
      </a:accent2>
      <a:accent3>
        <a:srgbClr val="9BBB59"/>
      </a:accent3>
      <a:accent4>
        <a:srgbClr val="CF1619"/>
      </a:accent4>
      <a:accent5>
        <a:srgbClr val="FFC000"/>
      </a:accent5>
      <a:accent6>
        <a:srgbClr val="FCD500"/>
      </a:accent6>
      <a:hlink>
        <a:srgbClr val="0000FF"/>
      </a:hlink>
      <a:folHlink>
        <a:srgbClr val="FF00FF"/>
      </a:folHlink>
    </a:clrScheme>
    <a:fontScheme name="OPCC Presentation">
      <a:majorFont>
        <a:latin typeface="Calibri"/>
        <a:ea typeface="Calibri"/>
        <a:cs typeface="Calibri"/>
      </a:majorFont>
      <a:minorFont>
        <a:latin typeface="Helvetica"/>
        <a:ea typeface="Helvetica"/>
        <a:cs typeface="Helvetica"/>
      </a:minorFont>
    </a:fontScheme>
    <a:fmtScheme name="OPCC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1478D"/>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1478D"/>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FA8B704C38F74185F684447B0F1088" ma:contentTypeVersion="16" ma:contentTypeDescription="Create a new document." ma:contentTypeScope="" ma:versionID="24d1bf06e8b84d0d0a4885b405543a9e">
  <xsd:schema xmlns:xsd="http://www.w3.org/2001/XMLSchema" xmlns:xs="http://www.w3.org/2001/XMLSchema" xmlns:p="http://schemas.microsoft.com/office/2006/metadata/properties" xmlns:ns2="3fdc3097-a14a-4fec-bf3f-22e0db0a9627" xmlns:ns3="2c6537c6-a18b-4ebe-b236-478576ad4922" targetNamespace="http://schemas.microsoft.com/office/2006/metadata/properties" ma:root="true" ma:fieldsID="d588d2fa11bcb986077bc2f334015b3a" ns2:_="" ns3:_="">
    <xsd:import namespace="3fdc3097-a14a-4fec-bf3f-22e0db0a9627"/>
    <xsd:import namespace="2c6537c6-a18b-4ebe-b236-478576ad492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dc3097-a14a-4fec-bf3f-22e0db0a96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c259f0-e0f1-4e58-8971-2c2ba0bd132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c6537c6-a18b-4ebe-b236-478576ad492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c3ff343-31f6-4c8b-9ece-f2c4755ef3c7}" ma:internalName="TaxCatchAll" ma:showField="CatchAllData" ma:web="2c6537c6-a18b-4ebe-b236-478576ad49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fdc3097-a14a-4fec-bf3f-22e0db0a9627">
      <Terms xmlns="http://schemas.microsoft.com/office/infopath/2007/PartnerControls"/>
    </lcf76f155ced4ddcb4097134ff3c332f>
    <TaxCatchAll xmlns="2c6537c6-a18b-4ebe-b236-478576ad4922" xsi:nil="true"/>
  </documentManagement>
</p:properties>
</file>

<file path=customXml/itemProps1.xml><?xml version="1.0" encoding="utf-8"?>
<ds:datastoreItem xmlns:ds="http://schemas.openxmlformats.org/officeDocument/2006/customXml" ds:itemID="{3AEA46BB-1FA1-4191-B73F-973D53E81B3C}"/>
</file>

<file path=customXml/itemProps2.xml><?xml version="1.0" encoding="utf-8"?>
<ds:datastoreItem xmlns:ds="http://schemas.openxmlformats.org/officeDocument/2006/customXml" ds:itemID="{E583E3ED-57E7-4441-852E-939877E9E412}"/>
</file>

<file path=customXml/itemProps3.xml><?xml version="1.0" encoding="utf-8"?>
<ds:datastoreItem xmlns:ds="http://schemas.openxmlformats.org/officeDocument/2006/customXml" ds:itemID="{4E248593-FEA8-4653-912A-A2E8CF4359E3}"/>
</file>

<file path=docProps/app.xml><?xml version="1.0" encoding="utf-8"?>
<Properties xmlns="http://schemas.openxmlformats.org/officeDocument/2006/extended-properties" xmlns:vt="http://schemas.openxmlformats.org/officeDocument/2006/docPropsVTypes">
  <Template>OPCC Presentation Template V2</Template>
  <TotalTime>744</TotalTime>
  <Words>993</Words>
  <Application>Microsoft Office PowerPoint</Application>
  <PresentationFormat>Widescreen</PresentationFormat>
  <Paragraphs>187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Helvetica</vt:lpstr>
      <vt:lpstr>Wingdings</vt:lpstr>
      <vt:lpstr>OPCC Presentation</vt:lpstr>
      <vt:lpstr>Budget Consultation Results</vt:lpstr>
      <vt:lpstr>Introduction and methodology</vt:lpstr>
      <vt:lpstr>Promotion and uptake</vt:lpstr>
      <vt:lpstr>Respondent breakdown</vt:lpstr>
      <vt:lpstr>Summary of results</vt:lpstr>
      <vt:lpstr>Summary of results</vt:lpstr>
      <vt:lpstr>Most people view a precept increase as affordable</vt:lpstr>
      <vt:lpstr>There is support for the maximum precept raise</vt:lpstr>
      <vt:lpstr>Priorities for spending</vt:lpstr>
      <vt:lpstr>Where greater focus is needed</vt:lpstr>
      <vt:lpstr>Visibility and accessibility</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Consultation Results</dc:title>
  <dc:creator>Tipton, Neil 5366</dc:creator>
  <cp:lastModifiedBy>Ansell,Sara 6588</cp:lastModifiedBy>
  <cp:revision>67</cp:revision>
  <cp:lastPrinted>2022-01-24T11:35:45Z</cp:lastPrinted>
  <dcterms:created xsi:type="dcterms:W3CDTF">2022-01-20T08:47:31Z</dcterms:created>
  <dcterms:modified xsi:type="dcterms:W3CDTF">2022-01-24T12:54:17Z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cd794e8-17f1-434b-bc0a-f91e9067e502_Enabled">
    <vt:lpwstr>true</vt:lpwstr>
  </property>
  <property fmtid="{D5CDD505-2E9C-101B-9397-08002B2CF9AE}" pid="3" name="MSIP_Label_4cd794e8-17f1-434b-bc0a-f91e9067e502_SetDate">
    <vt:lpwstr>2022-01-20T08:47:32Z</vt:lpwstr>
  </property>
  <property fmtid="{D5CDD505-2E9C-101B-9397-08002B2CF9AE}" pid="4" name="MSIP_Label_4cd794e8-17f1-434b-bc0a-f91e9067e502_Method">
    <vt:lpwstr>Standard</vt:lpwstr>
  </property>
  <property fmtid="{D5CDD505-2E9C-101B-9397-08002B2CF9AE}" pid="5" name="MSIP_Label_4cd794e8-17f1-434b-bc0a-f91e9067e502_Name">
    <vt:lpwstr>OFFICIAL</vt:lpwstr>
  </property>
  <property fmtid="{D5CDD505-2E9C-101B-9397-08002B2CF9AE}" pid="6" name="MSIP_Label_4cd794e8-17f1-434b-bc0a-f91e9067e502_SiteId">
    <vt:lpwstr>a324afb6-0aef-47f7-a287-982ba7311d8a</vt:lpwstr>
  </property>
  <property fmtid="{D5CDD505-2E9C-101B-9397-08002B2CF9AE}" pid="7" name="MSIP_Label_4cd794e8-17f1-434b-bc0a-f91e9067e502_ActionId">
    <vt:lpwstr>ec4663bf-bd1d-4844-b1d9-01b952394c1c</vt:lpwstr>
  </property>
  <property fmtid="{D5CDD505-2E9C-101B-9397-08002B2CF9AE}" pid="8" name="MSIP_Label_4cd794e8-17f1-434b-bc0a-f91e9067e502_ContentBits">
    <vt:lpwstr>0</vt:lpwstr>
  </property>
  <property fmtid="{D5CDD505-2E9C-101B-9397-08002B2CF9AE}" pid="9" name="ContentTypeId">
    <vt:lpwstr>0x010100C4FA8B704C38F74185F684447B0F1088</vt:lpwstr>
  </property>
</Properties>
</file>