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"/>
  </p:notesMasterIdLst>
  <p:handoutMasterIdLst>
    <p:handoutMasterId r:id="rId6"/>
  </p:handoutMasterIdLst>
  <p:sldIdLst>
    <p:sldId id="256" r:id="rId2"/>
    <p:sldId id="272" r:id="rId3"/>
    <p:sldId id="271" r:id="rId4"/>
  </p:sldIdLst>
  <p:sldSz cx="9906000" cy="6858000" type="A4"/>
  <p:notesSz cx="6886575" cy="980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F7"/>
    <a:srgbClr val="F2F2F2"/>
    <a:srgbClr val="CFEFFB"/>
    <a:srgbClr val="FBD599"/>
    <a:srgbClr val="99D5BE"/>
    <a:srgbClr val="00A669"/>
    <a:srgbClr val="32BCEE"/>
    <a:srgbClr val="F49600"/>
    <a:srgbClr val="31B9EC"/>
    <a:srgbClr val="050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0" autoAdjust="0"/>
    <p:restoredTop sz="96586" autoAdjust="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2" cy="491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2" cy="491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3632B-94F9-47A6-BCB9-B7A398028D4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12479"/>
            <a:ext cx="2984182" cy="491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799" y="9312479"/>
            <a:ext cx="2984182" cy="491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94FD-9107-459E-814C-FA282AD42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2" cy="491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2" cy="4919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B6A99-4857-45E5-A90F-9F3DDF65B59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25550"/>
            <a:ext cx="4778375" cy="3308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718367"/>
            <a:ext cx="5509260" cy="38604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12479"/>
            <a:ext cx="2984182" cy="491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312479"/>
            <a:ext cx="2984182" cy="4919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A26D-8FD8-488D-A294-FC3E7EB92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2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ent and Prot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8523" y="87871"/>
            <a:ext cx="8543925" cy="4211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 b="11332"/>
          <a:stretch/>
        </p:blipFill>
        <p:spPr bwMode="auto">
          <a:xfrm>
            <a:off x="9400" y="1492"/>
            <a:ext cx="1069124" cy="60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97784"/>
            <a:ext cx="9906000" cy="106984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40000"/>
                  <a:lumOff val="60000"/>
                </a:schemeClr>
              </a:gs>
              <a:gs pos="65000">
                <a:srgbClr val="32BCEE">
                  <a:alpha val="40000"/>
                </a:srgb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2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d and Reas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8523" y="87871"/>
            <a:ext cx="8543925" cy="4211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b="11368"/>
          <a:stretch/>
        </p:blipFill>
        <p:spPr bwMode="auto">
          <a:xfrm>
            <a:off x="0" y="-9558"/>
            <a:ext cx="1078523" cy="616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597784"/>
            <a:ext cx="9906000" cy="106984"/>
          </a:xfrm>
          <a:prstGeom prst="rect">
            <a:avLst/>
          </a:prstGeom>
          <a:gradFill flip="none" rotWithShape="1">
            <a:gsLst>
              <a:gs pos="21000">
                <a:schemeClr val="accent3">
                  <a:lumMod val="40000"/>
                  <a:lumOff val="60000"/>
                </a:schemeClr>
              </a:gs>
              <a:gs pos="56000">
                <a:srgbClr val="F49600">
                  <a:alpha val="40000"/>
                </a:srgb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1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fective and Effic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8523" y="87871"/>
            <a:ext cx="8543925" cy="4211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pic>
        <p:nvPicPr>
          <p:cNvPr id="14" name="Picture 13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b="9714"/>
          <a:stretch/>
        </p:blipFill>
        <p:spPr bwMode="auto">
          <a:xfrm>
            <a:off x="8092" y="-6226"/>
            <a:ext cx="1078523" cy="61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597784"/>
            <a:ext cx="9906000" cy="106984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40000"/>
                </a:schemeClr>
              </a:gs>
              <a:gs pos="65000">
                <a:srgbClr val="00965C">
                  <a:alpha val="40000"/>
                </a:srgb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6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 Summary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8523" y="87871"/>
            <a:ext cx="8543925" cy="4211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Exec Summary &amp; Contents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8523" y="87871"/>
            <a:ext cx="8543925" cy="4211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8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Document Information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02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4130" r="1128" b="95"/>
          <a:stretch>
            <a:fillRect/>
          </a:stretch>
        </p:blipFill>
        <p:spPr bwMode="auto">
          <a:xfrm>
            <a:off x="76" y="597879"/>
            <a:ext cx="9913739" cy="499903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83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995"/>
            <a:ext cx="9906000" cy="616897"/>
          </a:xfrm>
          <a:prstGeom prst="rect">
            <a:avLst/>
          </a:prstGeom>
          <a:gradFill flip="none" rotWithShape="1">
            <a:gsLst>
              <a:gs pos="21000">
                <a:srgbClr val="05073F"/>
              </a:gs>
              <a:gs pos="76000">
                <a:schemeClr val="accent1">
                  <a:lumMod val="45000"/>
                  <a:lumOff val="55000"/>
                </a:schemeClr>
              </a:gs>
              <a:gs pos="8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571"/>
          <a:stretch/>
        </p:blipFill>
        <p:spPr>
          <a:xfrm>
            <a:off x="8388375" y="48552"/>
            <a:ext cx="1349893" cy="55835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13289" y="87871"/>
            <a:ext cx="9509160" cy="4211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 smtClean="0"/>
              <a:t>INSERT GSC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657" y="6505625"/>
            <a:ext cx="448611" cy="26299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F447DA-72A6-4159-9FC8-9DC6D17E36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0" r:id="rId3"/>
    <p:sldLayoutId id="2147483671" r:id="rId4"/>
    <p:sldLayoutId id="2147483672" r:id="rId5"/>
    <p:sldLayoutId id="21474836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gov.co.uk/about/panel-methodology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93979" y="6356349"/>
            <a:ext cx="309563" cy="365125"/>
          </a:xfrm>
        </p:spPr>
        <p:txBody>
          <a:bodyPr/>
          <a:lstStyle/>
          <a:p>
            <a:fld id="{15F6225A-8887-42F2-BF7B-508661EBD24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82940" y="1607542"/>
            <a:ext cx="6973430" cy="16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GB" altLang="en-US" sz="2925" kern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Perceptions – Policing </a:t>
            </a:r>
            <a:r>
              <a:rPr lang="en-GB" altLang="en-US" sz="2925" kern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CoVID-19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925" kern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 5 - FINAL</a:t>
            </a:r>
            <a:endParaRPr lang="en-GB" altLang="en-US" sz="2275" kern="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275" kern="0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2275" kern="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2275" kern="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2275" kern="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180"/>
              </p:ext>
            </p:extLst>
          </p:nvPr>
        </p:nvGraphicFramePr>
        <p:xfrm>
          <a:off x="434842" y="3989059"/>
          <a:ext cx="9059137" cy="108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268"/>
                <a:gridCol w="1027545"/>
                <a:gridCol w="597409"/>
                <a:gridCol w="6860915"/>
              </a:tblGrid>
              <a:tr h="184315"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GSC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INSERT GSC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Analysis and Service Improvement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81"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Data Period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18/01/2021 – 20/02/2021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URN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ASI/2021/70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81"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Summary analysis </a:t>
                      </a:r>
                      <a:r>
                        <a:rPr lang="en-GB" sz="800" b="0" baseline="0" dirty="0" smtClean="0">
                          <a:solidFill>
                            <a:schemeClr val="bg1"/>
                          </a:solidFill>
                        </a:rPr>
                        <a:t>of CoVID-19 Phase 2 Survey results</a:t>
                      </a:r>
                      <a:endParaRPr lang="en-GB" sz="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94">
                <a:tc gridSpan="2">
                  <a:txBody>
                    <a:bodyPr/>
                    <a:lstStyle/>
                    <a:p>
                      <a:r>
                        <a:rPr lang="en-GB" sz="800" b="1" dirty="0" smtClean="0">
                          <a:solidFill>
                            <a:schemeClr val="bg1"/>
                          </a:solidFill>
                        </a:rPr>
                        <a:t>Handling Instructions</a:t>
                      </a:r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b="0" dirty="0">
                        <a:solidFill>
                          <a:srgbClr val="58586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b="0" dirty="0" smtClean="0">
                          <a:solidFill>
                            <a:schemeClr val="bg1"/>
                          </a:solidFill>
                        </a:rPr>
                        <a:t>This document must be handled and stored according to the GSC guidance.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b="0" dirty="0">
                        <a:solidFill>
                          <a:srgbClr val="58586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98018" y="6505624"/>
            <a:ext cx="3343275" cy="262992"/>
          </a:xfrm>
        </p:spPr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0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F447DA-72A6-4159-9FC8-9DC6D17E36C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1174" y="967340"/>
            <a:ext cx="5006200" cy="215417"/>
          </a:xfrm>
          <a:prstGeom prst="rect">
            <a:avLst/>
          </a:prstGeom>
          <a:solidFill>
            <a:srgbClr val="EA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fully support their approach</a:t>
            </a: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175" y="4657475"/>
            <a:ext cx="896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v WP: Comparing the latest national (E&amp;W) results for policing generally (CREST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Advisory</a:t>
            </a:r>
            <a:r>
              <a:rPr lang="en-GB" sz="10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the force's phone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survey</a:t>
            </a:r>
            <a:r>
              <a:rPr lang="en-GB" sz="10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 is greater support for the force's approach (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66%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compared to 27%). This is consistent with P1 results.</a:t>
            </a:r>
          </a:p>
          <a:p>
            <a:endParaRPr lang="en-GB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P1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P2: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all three surveys (CREST, GMP, Warwickshire Police (phone)), there has been a decline in those responding with full support. Nevertheless, for the force, the drop (4%), is less than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the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comparison surveys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(GMP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down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%; CREST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own 9% drop).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Phone v Online: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online results are markedly different. In the online survey, support for the force's approach is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lower at 37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%. However, it should be noted that online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 are particularly susceptible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sampling bias (self-selection). </a:t>
            </a:r>
            <a:endParaRPr lang="en-GB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CREST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survey was run by </a:t>
            </a:r>
            <a:r>
              <a:rPr lang="en-GB" sz="1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YouGov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using its panel methodology (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https://yougov.co.uk/about/panel-methodology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/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28600" indent="-228600">
              <a:buAutoNum type="arabicPeriod"/>
            </a:pP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Weeks 1-5, </a:t>
            </a:r>
            <a:r>
              <a:rPr lang="en-GB" sz="1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400</a:t>
            </a:r>
            <a:endParaRPr lang="en-GB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74" y="1281354"/>
            <a:ext cx="5006200" cy="32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Table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F447DA-72A6-4159-9FC8-9DC6D17E36C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00886" y="955496"/>
            <a:ext cx="9055698" cy="197443"/>
          </a:xfrm>
          <a:prstGeom prst="rect">
            <a:avLst/>
          </a:prstGeom>
          <a:solidFill>
            <a:srgbClr val="EAE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Summary: How you feel Warwickshire Police is approaching the situation</a:t>
            </a:r>
            <a:endParaRPr lang="en-GB" sz="1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886" y="4593512"/>
            <a:ext cx="8888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Phone Survey: Of those respondents who are not fully supportive, the majority have responded that the force </a:t>
            </a:r>
            <a:r>
              <a:rPr lang="en-GB" sz="1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hould take tougher action (18%). Nevertheless,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P1 to P2, this has fallen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3% (from 21%), (whilst it has increased in comparison surveys). The main switch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participants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responding “None of the above”, which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has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 from 2% to 9%. Whilst further analysis is required, this may suggest that the force has been successful in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redressing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enforcement balance.</a:t>
            </a:r>
          </a:p>
          <a:p>
            <a:endParaRPr lang="en-GB" sz="1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expected, online responses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more polarised, with more participants responding that the force is going too far or too heavy-handed (13%, 8% higher than the phone survey), whilst 37% think the force should take tougher </a:t>
            </a:r>
            <a:r>
              <a:rPr lang="en-GB" sz="1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 (compared to 18% in the phone survey).</a:t>
            </a:r>
            <a:endParaRPr lang="en-GB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6" y="1380381"/>
            <a:ext cx="862650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474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Warwickshire Police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A6A"/>
      </a:accent1>
      <a:accent2>
        <a:srgbClr val="36BCEE"/>
      </a:accent2>
      <a:accent3>
        <a:srgbClr val="F49600"/>
      </a:accent3>
      <a:accent4>
        <a:srgbClr val="D40F42"/>
      </a:accent4>
      <a:accent5>
        <a:srgbClr val="F5D600"/>
      </a:accent5>
      <a:accent6>
        <a:srgbClr val="00975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A8B704C38F74185F684447B0F1088" ma:contentTypeVersion="12" ma:contentTypeDescription="Create a new document." ma:contentTypeScope="" ma:versionID="81be78745520f2d0e50f43f2531573e8">
  <xsd:schema xmlns:xsd="http://www.w3.org/2001/XMLSchema" xmlns:xs="http://www.w3.org/2001/XMLSchema" xmlns:p="http://schemas.microsoft.com/office/2006/metadata/properties" xmlns:ns2="3fdc3097-a14a-4fec-bf3f-22e0db0a9627" xmlns:ns3="2c6537c6-a18b-4ebe-b236-478576ad4922" targetNamespace="http://schemas.microsoft.com/office/2006/metadata/properties" ma:root="true" ma:fieldsID="f6aa83faa54a80f27c5a023d7a1f5562" ns2:_="" ns3:_="">
    <xsd:import namespace="3fdc3097-a14a-4fec-bf3f-22e0db0a9627"/>
    <xsd:import namespace="2c6537c6-a18b-4ebe-b236-478576ad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c3097-a14a-4fec-bf3f-22e0db0a9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537c6-a18b-4ebe-b236-478576ad49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80FA8-46C8-4DBD-9124-DAAEB4577608}"/>
</file>

<file path=customXml/itemProps2.xml><?xml version="1.0" encoding="utf-8"?>
<ds:datastoreItem xmlns:ds="http://schemas.openxmlformats.org/officeDocument/2006/customXml" ds:itemID="{E0AD9265-D231-4E6B-9599-19CA25D0D3F4}"/>
</file>

<file path=customXml/itemProps3.xml><?xml version="1.0" encoding="utf-8"?>
<ds:datastoreItem xmlns:ds="http://schemas.openxmlformats.org/officeDocument/2006/customXml" ds:itemID="{A5A9A77B-24A5-4686-86AC-A89646701A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15501</TotalTime>
  <Words>330</Words>
  <Application>Microsoft Office PowerPoint</Application>
  <PresentationFormat>A4 Paper (210x297 mm)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Segoe UI</vt:lpstr>
      <vt:lpstr>Master Layout</vt:lpstr>
      <vt:lpstr>PowerPoint Presentation</vt:lpstr>
      <vt:lpstr>Headline</vt:lpstr>
      <vt:lpstr>Summary Table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Tredinnick,Katie  6738</dc:creator>
  <cp:lastModifiedBy>Wall,Gillian 6742</cp:lastModifiedBy>
  <cp:revision>1126</cp:revision>
  <cp:lastPrinted>2020-10-15T08:15:16Z</cp:lastPrinted>
  <dcterms:created xsi:type="dcterms:W3CDTF">2020-03-04T12:46:01Z</dcterms:created>
  <dcterms:modified xsi:type="dcterms:W3CDTF">2021-02-22T12:20:59Z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0x010100C4FA8B704C38F74185F684447B0F1088</vt:lpwstr>
  </property>
</Properties>
</file>