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1"/>
  </p:notesMasterIdLst>
  <p:sldIdLst>
    <p:sldId id="257" r:id="rId6"/>
    <p:sldId id="278" r:id="rId7"/>
    <p:sldId id="280" r:id="rId8"/>
    <p:sldId id="281"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104" d="100"/>
          <a:sy n="104" d="100"/>
        </p:scale>
        <p:origin x="108" y="41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5-06T08:31:43.292"/>
    </inkml:context>
    <inkml:brush xml:id="br0">
      <inkml:brushProperty name="width" value="0.2" units="cm"/>
      <inkml:brushProperty name="height" value="0.4" units="cm"/>
      <inkml:brushProperty name="color" value="#0069AF"/>
      <inkml:brushProperty name="tip" value="rectangle"/>
      <inkml:brushProperty name="rasterOp" value="maskPen"/>
      <inkml:brushProperty name="ignorePressure" value="1"/>
    </inkml:brush>
  </inkml:definitions>
  <inkml:trace contextRef="#ctx0" brushRef="#br0">2666 19,'-41'0,"-70"10,45-3,-1-3,-76-6,41 0,-1749 2,1827-1,0-2,-44-10,-13-1,14 10,47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280A4-F613-4670-B817-5C40C88915A8}" type="datetimeFigureOut">
              <a:rPr lang="en-GB" smtClean="0"/>
              <a:t>06/05/2022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4CD9C-69E4-463B-BAC4-BCB8B762AA99}" type="slidenum">
              <a:rPr lang="en-GB" smtClean="0"/>
              <a:t>‹#›</a:t>
            </a:fld>
            <a:endParaRPr lang="en-GB"/>
          </a:p>
        </p:txBody>
      </p:sp>
    </p:spTree>
    <p:extLst>
      <p:ext uri="{BB962C8B-B14F-4D97-AF65-F5344CB8AC3E}">
        <p14:creationId xmlns:p14="http://schemas.microsoft.com/office/powerpoint/2010/main" val="302991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2F4CD9C-69E4-463B-BAC4-BCB8B762AA99}" type="slidenum">
              <a:rPr lang="en-GB" smtClean="0"/>
              <a:t>1</a:t>
            </a:fld>
            <a:endParaRPr lang="en-GB"/>
          </a:p>
        </p:txBody>
      </p:sp>
    </p:spTree>
    <p:extLst>
      <p:ext uri="{BB962C8B-B14F-4D97-AF65-F5344CB8AC3E}">
        <p14:creationId xmlns:p14="http://schemas.microsoft.com/office/powerpoint/2010/main" val="213685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SENSITIVE</a:t>
            </a:r>
          </a:p>
        </p:txBody>
      </p:sp>
      <p:sp>
        <p:nvSpPr>
          <p:cNvPr id="6" name="Slide Number Placeholder 5"/>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42982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SENSITIVE</a:t>
            </a:r>
          </a:p>
        </p:txBody>
      </p:sp>
      <p:sp>
        <p:nvSpPr>
          <p:cNvPr id="6" name="Slide Number Placeholder 5"/>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206534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SENSITIVE</a:t>
            </a:r>
          </a:p>
        </p:txBody>
      </p:sp>
      <p:sp>
        <p:nvSpPr>
          <p:cNvPr id="6" name="Slide Number Placeholder 5"/>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189518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323850" y="190500"/>
            <a:ext cx="4962525" cy="590550"/>
          </a:xfrm>
          <a:prstGeom prst="rect">
            <a:avLst/>
          </a:prstGeo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200266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5962650"/>
            <a:ext cx="12182475" cy="885825"/>
          </a:xfrm>
          <a:prstGeom prst="rect">
            <a:avLst/>
          </a:prstGeom>
          <a:solidFill>
            <a:schemeClr val="bg1"/>
          </a:solidFill>
          <a:ln w="9525" algn="ctr">
            <a:solidFill>
              <a:schemeClr val="bg1"/>
            </a:solidFill>
            <a:round/>
            <a:headEnd/>
            <a:tailEnd/>
          </a:ln>
        </p:spPr>
        <p:txBody>
          <a:bodyPr/>
          <a:lstStyle>
            <a:lvl1pPr>
              <a:defRPr sz="900" b="1" u="sng">
                <a:solidFill>
                  <a:srgbClr val="005B9D"/>
                </a:solidFill>
                <a:latin typeface="Arial" panose="020B0604020202020204" pitchFamily="34" charset="0"/>
                <a:cs typeface="Arial" panose="020B0604020202020204" pitchFamily="34" charset="0"/>
              </a:defRPr>
            </a:lvl1pPr>
            <a:lvl2pPr marL="742950" indent="-285750">
              <a:defRPr sz="900" b="1" u="sng">
                <a:solidFill>
                  <a:srgbClr val="005B9D"/>
                </a:solidFill>
                <a:latin typeface="Arial" panose="020B0604020202020204" pitchFamily="34" charset="0"/>
                <a:cs typeface="Arial" panose="020B0604020202020204" pitchFamily="34" charset="0"/>
              </a:defRPr>
            </a:lvl2pPr>
            <a:lvl3pPr marL="1143000" indent="-228600">
              <a:defRPr sz="900" b="1" u="sng">
                <a:solidFill>
                  <a:srgbClr val="005B9D"/>
                </a:solidFill>
                <a:latin typeface="Arial" panose="020B0604020202020204" pitchFamily="34" charset="0"/>
                <a:cs typeface="Arial" panose="020B0604020202020204" pitchFamily="34" charset="0"/>
              </a:defRPr>
            </a:lvl3pPr>
            <a:lvl4pPr marL="1600200" indent="-228600">
              <a:defRPr sz="900" b="1" u="sng">
                <a:solidFill>
                  <a:srgbClr val="005B9D"/>
                </a:solidFill>
                <a:latin typeface="Arial" panose="020B0604020202020204" pitchFamily="34" charset="0"/>
                <a:cs typeface="Arial" panose="020B0604020202020204" pitchFamily="34" charset="0"/>
              </a:defRPr>
            </a:lvl4pPr>
            <a:lvl5pPr marL="2057400" indent="-228600">
              <a:defRPr sz="900" b="1" u="sng">
                <a:solidFill>
                  <a:srgbClr val="005B9D"/>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z="1800" b="0" u="none" baseline="-25000">
              <a:solidFill>
                <a:srgbClr val="000000"/>
              </a:solidFill>
            </a:endParaRPr>
          </a:p>
        </p:txBody>
      </p:sp>
      <p:sp>
        <p:nvSpPr>
          <p:cNvPr id="9" name="Text Placeholder 8"/>
          <p:cNvSpPr>
            <a:spLocks noGrp="1"/>
          </p:cNvSpPr>
          <p:nvPr>
            <p:ph type="body" sz="quarter" idx="10"/>
          </p:nvPr>
        </p:nvSpPr>
        <p:spPr>
          <a:xfrm>
            <a:off x="323850" y="190500"/>
            <a:ext cx="4962525" cy="590550"/>
          </a:xfrm>
          <a:prstGeom prst="rect">
            <a:avLst/>
          </a:prstGeom>
        </p:spPr>
        <p:txBody>
          <a:bodyPr/>
          <a:lstStyle>
            <a:lvl1pPr marL="0" indent="0">
              <a:buNone/>
              <a:defRPr sz="2400">
                <a:solidFill>
                  <a:schemeClr val="bg1"/>
                </a:solidFill>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147236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SENSITIVE</a:t>
            </a:r>
          </a:p>
        </p:txBody>
      </p:sp>
      <p:sp>
        <p:nvSpPr>
          <p:cNvPr id="6" name="Slide Number Placeholder 5"/>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255421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 SENSITIVE</a:t>
            </a:r>
          </a:p>
        </p:txBody>
      </p:sp>
      <p:sp>
        <p:nvSpPr>
          <p:cNvPr id="6" name="Slide Number Placeholder 5"/>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61885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OFFICIAL- SENSITIVE</a:t>
            </a:r>
          </a:p>
        </p:txBody>
      </p:sp>
      <p:sp>
        <p:nvSpPr>
          <p:cNvPr id="7" name="Slide Number Placeholder 6"/>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132231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OFFICIAL- SENSITIVE</a:t>
            </a:r>
          </a:p>
        </p:txBody>
      </p:sp>
      <p:sp>
        <p:nvSpPr>
          <p:cNvPr id="9" name="Slide Number Placeholder 8"/>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23349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OFFICIAL- SENSITIVE</a:t>
            </a:r>
          </a:p>
        </p:txBody>
      </p:sp>
      <p:sp>
        <p:nvSpPr>
          <p:cNvPr id="5" name="Slide Number Placeholder 4"/>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374511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OFFICIAL- SENSITIVE</a:t>
            </a:r>
          </a:p>
        </p:txBody>
      </p:sp>
      <p:sp>
        <p:nvSpPr>
          <p:cNvPr id="4" name="Slide Number Placeholder 3"/>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295126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OFFICIAL- SENSITIVE</a:t>
            </a:r>
          </a:p>
        </p:txBody>
      </p:sp>
      <p:sp>
        <p:nvSpPr>
          <p:cNvPr id="7" name="Slide Number Placeholder 6"/>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59725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OFFICIAL- SENSITIVE</a:t>
            </a:r>
          </a:p>
        </p:txBody>
      </p:sp>
      <p:sp>
        <p:nvSpPr>
          <p:cNvPr id="7" name="Slide Number Placeholder 6"/>
          <p:cNvSpPr>
            <a:spLocks noGrp="1"/>
          </p:cNvSpPr>
          <p:nvPr>
            <p:ph type="sldNum" sz="quarter" idx="12"/>
          </p:nvPr>
        </p:nvSpPr>
        <p:spPr/>
        <p:txBody>
          <a:bodyPr/>
          <a:lstStyle/>
          <a:p>
            <a:fld id="{6B6FB6B5-0811-4046-9C46-EA09E21D4845}" type="slidenum">
              <a:rPr lang="en-GB" smtClean="0"/>
              <a:t>‹#›</a:t>
            </a:fld>
            <a:endParaRPr lang="en-GB"/>
          </a:p>
        </p:txBody>
      </p:sp>
    </p:spTree>
    <p:extLst>
      <p:ext uri="{BB962C8B-B14F-4D97-AF65-F5344CB8AC3E}">
        <p14:creationId xmlns:p14="http://schemas.microsoft.com/office/powerpoint/2010/main" val="348520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 SENSITIVE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FB6B5-0811-4046-9C46-EA09E21D4845}" type="slidenum">
              <a:rPr lang="en-GB" smtClean="0"/>
              <a:t>‹#›</a:t>
            </a:fld>
            <a:endParaRPr lang="en-GB"/>
          </a:p>
        </p:txBody>
      </p:sp>
    </p:spTree>
    <p:extLst>
      <p:ext uri="{BB962C8B-B14F-4D97-AF65-F5344CB8AC3E}">
        <p14:creationId xmlns:p14="http://schemas.microsoft.com/office/powerpoint/2010/main" val="2129620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Text Box 2"/>
          <p:cNvSpPr txBox="1">
            <a:spLocks noChangeArrowheads="1"/>
          </p:cNvSpPr>
          <p:nvPr userDrawn="1"/>
        </p:nvSpPr>
        <p:spPr bwMode="auto">
          <a:xfrm>
            <a:off x="4783138" y="-39688"/>
            <a:ext cx="2644775"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u="sng">
                <a:solidFill>
                  <a:srgbClr val="005B9D"/>
                </a:solidFill>
                <a:latin typeface="Arial" panose="020B0604020202020204" pitchFamily="34" charset="0"/>
                <a:cs typeface="Arial" panose="020B0604020202020204" pitchFamily="34" charset="0"/>
              </a:defRPr>
            </a:lvl1pPr>
            <a:lvl2pPr marL="742950" indent="-285750">
              <a:defRPr b="1" u="sng">
                <a:solidFill>
                  <a:srgbClr val="005B9D"/>
                </a:solidFill>
                <a:latin typeface="Arial" panose="020B0604020202020204" pitchFamily="34" charset="0"/>
                <a:cs typeface="Arial" panose="020B0604020202020204" pitchFamily="34" charset="0"/>
              </a:defRPr>
            </a:lvl2pPr>
            <a:lvl3pPr marL="1143000" indent="-228600">
              <a:defRPr b="1" u="sng">
                <a:solidFill>
                  <a:srgbClr val="005B9D"/>
                </a:solidFill>
                <a:latin typeface="Arial" panose="020B0604020202020204" pitchFamily="34" charset="0"/>
                <a:cs typeface="Arial" panose="020B0604020202020204" pitchFamily="34" charset="0"/>
              </a:defRPr>
            </a:lvl3pPr>
            <a:lvl4pPr marL="1600200" indent="-228600">
              <a:defRPr b="1" u="sng">
                <a:solidFill>
                  <a:srgbClr val="005B9D"/>
                </a:solidFill>
                <a:latin typeface="Arial" panose="020B0604020202020204" pitchFamily="34" charset="0"/>
                <a:cs typeface="Arial" panose="020B0604020202020204" pitchFamily="34" charset="0"/>
              </a:defRPr>
            </a:lvl4pPr>
            <a:lvl5pPr marL="2057400" indent="-228600">
              <a:defRPr b="1" u="sng">
                <a:solidFill>
                  <a:srgbClr val="005B9D"/>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u="sng">
                <a:solidFill>
                  <a:srgbClr val="005B9D"/>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u="sng">
                <a:solidFill>
                  <a:srgbClr val="005B9D"/>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u="sng">
                <a:solidFill>
                  <a:srgbClr val="005B9D"/>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u="sng">
                <a:solidFill>
                  <a:srgbClr val="005B9D"/>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r>
              <a:rPr lang="en-GB" altLang="en-US" sz="700" u="none" dirty="0">
                <a:solidFill>
                  <a:srgbClr val="FFFFFF"/>
                </a:solidFill>
              </a:rPr>
              <a:t>OFFICIAL-SENSITIVE</a:t>
            </a:r>
          </a:p>
        </p:txBody>
      </p:sp>
    </p:spTree>
    <p:extLst>
      <p:ext uri="{BB962C8B-B14F-4D97-AF65-F5344CB8AC3E}">
        <p14:creationId xmlns:p14="http://schemas.microsoft.com/office/powerpoint/2010/main" val="372035238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3">
            <a:extLst>
              <a:ext uri="{28A0092B-C50C-407E-A947-70E740481C1C}">
                <a14:useLocalDpi xmlns:a14="http://schemas.microsoft.com/office/drawing/2010/main" val="0"/>
              </a:ext>
            </a:extLst>
          </a:blip>
          <a:srcRect l="2229" t="24130" r="1128" b="95"/>
          <a:stretch>
            <a:fillRect/>
          </a:stretch>
        </p:blipFill>
        <p:spPr bwMode="auto">
          <a:xfrm>
            <a:off x="0" y="930275"/>
            <a:ext cx="12201525" cy="4999038"/>
          </a:xfrm>
          <a:prstGeom prst="rect">
            <a:avLst/>
          </a:prstGeom>
          <a:noFill/>
          <a:ln w="349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2214562" y="1792133"/>
            <a:ext cx="7772400" cy="3762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lnSpc>
                <a:spcPct val="90000"/>
              </a:lnSpc>
              <a:defRPr/>
            </a:pPr>
            <a:r>
              <a:rPr lang="en-GB" altLang="en-US" sz="2800" b="1" kern="0" dirty="0">
                <a:solidFill>
                  <a:srgbClr val="FFFFFF"/>
                </a:solidFill>
              </a:rPr>
              <a:t>Warwickshire</a:t>
            </a:r>
            <a:br>
              <a:rPr lang="en-GB" altLang="en-US" sz="2800" b="1" kern="0" dirty="0">
                <a:solidFill>
                  <a:srgbClr val="FFFFFF"/>
                </a:solidFill>
              </a:rPr>
            </a:br>
            <a:r>
              <a:rPr lang="en-GB" altLang="en-US" sz="2800" b="1" kern="0" dirty="0">
                <a:solidFill>
                  <a:srgbClr val="FFFFFF"/>
                </a:solidFill>
              </a:rPr>
              <a:t>Monthly Performance Report</a:t>
            </a:r>
          </a:p>
          <a:p>
            <a:pPr eaLnBrk="1" hangingPunct="1">
              <a:lnSpc>
                <a:spcPct val="90000"/>
              </a:lnSpc>
              <a:defRPr/>
            </a:pPr>
            <a:endParaRPr lang="en-GB" altLang="en-US" sz="2800" b="1" kern="0" dirty="0">
              <a:solidFill>
                <a:srgbClr val="FFFFFF"/>
              </a:solidFill>
            </a:endParaRPr>
          </a:p>
          <a:p>
            <a:pPr eaLnBrk="1" hangingPunct="1">
              <a:lnSpc>
                <a:spcPct val="90000"/>
              </a:lnSpc>
              <a:defRPr/>
            </a:pPr>
            <a:r>
              <a:rPr lang="en-GB" altLang="en-US" sz="2800" b="1" kern="0" dirty="0">
                <a:solidFill>
                  <a:srgbClr val="FFFFFF"/>
                </a:solidFill>
              </a:rPr>
              <a:t>April 2020</a:t>
            </a:r>
          </a:p>
          <a:p>
            <a:pPr eaLnBrk="1" hangingPunct="1">
              <a:lnSpc>
                <a:spcPct val="90000"/>
              </a:lnSpc>
              <a:defRPr/>
            </a:pPr>
            <a:r>
              <a:rPr lang="en-GB" altLang="en-US" sz="2800" b="1" kern="0" dirty="0">
                <a:solidFill>
                  <a:srgbClr val="FFFFFF"/>
                </a:solidFill>
              </a:rPr>
              <a:t> </a:t>
            </a:r>
            <a:br>
              <a:rPr lang="en-GB" altLang="en-US" sz="2800" b="1" kern="0" dirty="0">
                <a:solidFill>
                  <a:srgbClr val="FFFFFF"/>
                </a:solidFill>
              </a:rPr>
            </a:br>
            <a:endParaRPr lang="en-GB" altLang="en-US" sz="2800" b="1" kern="0" dirty="0">
              <a:solidFill>
                <a:srgbClr val="FFFFFF"/>
              </a:solidFill>
            </a:endParaRPr>
          </a:p>
        </p:txBody>
      </p:sp>
      <p:sp>
        <p:nvSpPr>
          <p:cNvPr id="9220" name="TextBox 4"/>
          <p:cNvSpPr txBox="1">
            <a:spLocks noChangeArrowheads="1"/>
          </p:cNvSpPr>
          <p:nvPr/>
        </p:nvSpPr>
        <p:spPr bwMode="auto">
          <a:xfrm>
            <a:off x="10240147" y="5987707"/>
            <a:ext cx="12586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b="1" u="sng">
                <a:solidFill>
                  <a:srgbClr val="005B9D"/>
                </a:solidFill>
                <a:latin typeface="Arial" panose="020B0604020202020204" pitchFamily="34" charset="0"/>
                <a:cs typeface="Arial" panose="020B0604020202020204" pitchFamily="34" charset="0"/>
              </a:defRPr>
            </a:lvl1pPr>
            <a:lvl2pPr marL="742950" indent="-285750">
              <a:defRPr sz="900" b="1" u="sng">
                <a:solidFill>
                  <a:srgbClr val="005B9D"/>
                </a:solidFill>
                <a:latin typeface="Arial" panose="020B0604020202020204" pitchFamily="34" charset="0"/>
                <a:cs typeface="Arial" panose="020B0604020202020204" pitchFamily="34" charset="0"/>
              </a:defRPr>
            </a:lvl2pPr>
            <a:lvl3pPr marL="1143000" indent="-228600">
              <a:defRPr sz="900" b="1" u="sng">
                <a:solidFill>
                  <a:srgbClr val="005B9D"/>
                </a:solidFill>
                <a:latin typeface="Arial" panose="020B0604020202020204" pitchFamily="34" charset="0"/>
                <a:cs typeface="Arial" panose="020B0604020202020204" pitchFamily="34" charset="0"/>
              </a:defRPr>
            </a:lvl3pPr>
            <a:lvl4pPr marL="1600200" indent="-228600">
              <a:defRPr sz="900" b="1" u="sng">
                <a:solidFill>
                  <a:srgbClr val="005B9D"/>
                </a:solidFill>
                <a:latin typeface="Arial" panose="020B0604020202020204" pitchFamily="34" charset="0"/>
                <a:cs typeface="Arial" panose="020B0604020202020204" pitchFamily="34" charset="0"/>
              </a:defRPr>
            </a:lvl4pPr>
            <a:lvl5pPr marL="2057400" indent="-228600">
              <a:defRPr sz="900" b="1" u="sng">
                <a:solidFill>
                  <a:srgbClr val="005B9D"/>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900" b="1" u="sng">
                <a:solidFill>
                  <a:srgbClr val="005B9D"/>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sz="800" b="0" u="none" dirty="0">
                <a:solidFill>
                  <a:srgbClr val="FFFFFF"/>
                </a:solidFill>
              </a:rPr>
              <a:t>	</a:t>
            </a:r>
          </a:p>
          <a:p>
            <a:pPr fontAlgn="base">
              <a:spcBef>
                <a:spcPct val="0"/>
              </a:spcBef>
              <a:spcAft>
                <a:spcPct val="0"/>
              </a:spcAft>
            </a:pPr>
            <a:r>
              <a:rPr lang="en-GB" altLang="en-US" sz="800" b="0" u="none" dirty="0">
                <a:solidFill>
                  <a:srgbClr val="FFFFFF"/>
                </a:solidFill>
              </a:rPr>
              <a:t>Authors: A&amp;SI (contact </a:t>
            </a:r>
          </a:p>
          <a:p>
            <a:pPr fontAlgn="base">
              <a:spcBef>
                <a:spcPct val="0"/>
              </a:spcBef>
              <a:spcAft>
                <a:spcPct val="0"/>
              </a:spcAft>
            </a:pPr>
            <a:r>
              <a:rPr lang="en-GB" altLang="en-US" sz="800" b="0" u="none" dirty="0">
                <a:solidFill>
                  <a:srgbClr val="FFFFFF"/>
                </a:solidFill>
              </a:rPr>
              <a:t>Stephen Russell) </a:t>
            </a:r>
          </a:p>
          <a:p>
            <a:pPr fontAlgn="base">
              <a:spcBef>
                <a:spcPct val="0"/>
              </a:spcBef>
              <a:spcAft>
                <a:spcPct val="0"/>
              </a:spcAft>
            </a:pPr>
            <a:endParaRPr lang="en-GB" altLang="en-US" sz="800" b="0" u="none" dirty="0">
              <a:solidFill>
                <a:srgbClr val="FFFFFF"/>
              </a:solidFill>
            </a:endParaRPr>
          </a:p>
          <a:p>
            <a:pPr fontAlgn="base">
              <a:spcBef>
                <a:spcPct val="0"/>
              </a:spcBef>
              <a:spcAft>
                <a:spcPct val="0"/>
              </a:spcAft>
            </a:pPr>
            <a:r>
              <a:rPr lang="en-GB" altLang="en-US" sz="800" b="0" u="none" dirty="0">
                <a:solidFill>
                  <a:srgbClr val="FFFFFF"/>
                </a:solidFill>
              </a:rPr>
              <a:t>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E762775-9006-4A8C-B6B2-BDFD46565AC9}"/>
                  </a:ext>
                </a:extLst>
              </p14:cNvPr>
              <p14:cNvContentPartPr/>
              <p14:nvPr/>
            </p14:nvContentPartPr>
            <p14:xfrm>
              <a:off x="5661983" y="48281"/>
              <a:ext cx="959760" cy="14400"/>
            </p14:xfrm>
          </p:contentPart>
        </mc:Choice>
        <mc:Fallback>
          <p:pic>
            <p:nvPicPr>
              <p:cNvPr id="3" name="Ink 2">
                <a:extLst>
                  <a:ext uri="{FF2B5EF4-FFF2-40B4-BE49-F238E27FC236}">
                    <a16:creationId xmlns:a16="http://schemas.microsoft.com/office/drawing/2014/main" id="{7E762775-9006-4A8C-B6B2-BDFD46565AC9}"/>
                  </a:ext>
                </a:extLst>
              </p:cNvPr>
              <p:cNvPicPr/>
              <p:nvPr/>
            </p:nvPicPr>
            <p:blipFill>
              <a:blip r:embed="rId5"/>
              <a:stretch>
                <a:fillRect/>
              </a:stretch>
            </p:blipFill>
            <p:spPr>
              <a:xfrm>
                <a:off x="5626343" y="-23359"/>
                <a:ext cx="1031400" cy="158040"/>
              </a:xfrm>
              <a:prstGeom prst="rect">
                <a:avLst/>
              </a:prstGeom>
            </p:spPr>
          </p:pic>
        </mc:Fallback>
      </mc:AlternateContent>
    </p:spTree>
    <p:extLst>
      <p:ext uri="{BB962C8B-B14F-4D97-AF65-F5344CB8AC3E}">
        <p14:creationId xmlns:p14="http://schemas.microsoft.com/office/powerpoint/2010/main" val="349197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11177"/>
            <a:ext cx="12192000" cy="338138"/>
          </a:xfrm>
          <a:prstGeom prst="rect">
            <a:avLst/>
          </a:prstGeom>
          <a:solidFill>
            <a:srgbClr val="2A2A6A"/>
          </a:solidFill>
          <a:ln w="12700">
            <a:solidFill>
              <a:srgbClr val="2A2A6A"/>
            </a:solid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dirty="0">
                <a:solidFill>
                  <a:schemeClr val="bg1"/>
                </a:solidFill>
                <a:latin typeface="Arial" panose="020B0604020202020204" pitchFamily="34" charset="0"/>
              </a:rPr>
              <a:t>Confidence in Police</a:t>
            </a:r>
          </a:p>
        </p:txBody>
      </p:sp>
      <p:sp>
        <p:nvSpPr>
          <p:cNvPr id="7" name="Slide Number Placeholder 6"/>
          <p:cNvSpPr>
            <a:spLocks noGrp="1"/>
          </p:cNvSpPr>
          <p:nvPr>
            <p:ph type="sldNum" sz="quarter" idx="12"/>
          </p:nvPr>
        </p:nvSpPr>
        <p:spPr/>
        <p:txBody>
          <a:bodyPr/>
          <a:lstStyle/>
          <a:p>
            <a:fld id="{6B6FB6B5-0811-4046-9C46-EA09E21D4845}" type="slidenum">
              <a:rPr lang="en-GB" smtClean="0">
                <a:solidFill>
                  <a:schemeClr val="tx1"/>
                </a:solidFill>
                <a:latin typeface="Arial" panose="020B0604020202020204" pitchFamily="34" charset="0"/>
                <a:cs typeface="Arial" panose="020B0604020202020204" pitchFamily="34" charset="0"/>
              </a:rPr>
              <a:t>2</a:t>
            </a:fld>
            <a:endParaRPr lang="en-GB">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3" y="6263571"/>
            <a:ext cx="1777069" cy="557824"/>
          </a:xfrm>
          <a:prstGeom prst="rect">
            <a:avLst/>
          </a:prstGeom>
        </p:spPr>
      </p:pic>
      <p:sp>
        <p:nvSpPr>
          <p:cNvPr id="9" name="Rectangle 8"/>
          <p:cNvSpPr/>
          <p:nvPr/>
        </p:nvSpPr>
        <p:spPr>
          <a:xfrm>
            <a:off x="6468377" y="928715"/>
            <a:ext cx="5656494" cy="3416320"/>
          </a:xfrm>
          <a:prstGeom prst="rect">
            <a:avLst/>
          </a:prstGeom>
        </p:spPr>
        <p:txBody>
          <a:bodyPr wrap="square">
            <a:spAutoFit/>
          </a:bodyPr>
          <a:lstStyle/>
          <a:p>
            <a:r>
              <a:rPr lang="en-GB" dirty="0"/>
              <a:t>Public confidence in the police is measured through the national Crime Survey for England and Wales (CSEW).  The data is published quarterly, with the latest update covering the period to December 2019.</a:t>
            </a:r>
          </a:p>
          <a:p>
            <a:endParaRPr lang="en-GB" dirty="0"/>
          </a:p>
          <a:p>
            <a:r>
              <a:rPr lang="en-GB" dirty="0"/>
              <a:t>The latest data shows a slight increase in performance compared with the previous period, with 73% of people having confidence in the police in their local area in the 12 months to December 2019.  Performance is currently below both the national and MSG average.</a:t>
            </a:r>
          </a:p>
          <a:p>
            <a:endParaRPr lang="en-GB" dirty="0"/>
          </a:p>
          <a:p>
            <a:endParaRPr lang="en-GB" dirty="0"/>
          </a:p>
        </p:txBody>
      </p:sp>
      <p:pic>
        <p:nvPicPr>
          <p:cNvPr id="20" name="Picture 19"/>
          <p:cNvPicPr>
            <a:picLocks noChangeAspect="1"/>
          </p:cNvPicPr>
          <p:nvPr/>
        </p:nvPicPr>
        <p:blipFill>
          <a:blip r:embed="rId3"/>
          <a:stretch>
            <a:fillRect/>
          </a:stretch>
        </p:blipFill>
        <p:spPr>
          <a:xfrm>
            <a:off x="72869" y="928715"/>
            <a:ext cx="6243108" cy="3805200"/>
          </a:xfrm>
          <a:prstGeom prst="rect">
            <a:avLst/>
          </a:prstGeom>
          <a:ln>
            <a:solidFill>
              <a:schemeClr val="tx1"/>
            </a:solidFill>
          </a:ln>
        </p:spPr>
      </p:pic>
      <p:pic>
        <p:nvPicPr>
          <p:cNvPr id="22" name="Picture 21"/>
          <p:cNvPicPr>
            <a:picLocks noChangeAspect="1"/>
          </p:cNvPicPr>
          <p:nvPr/>
        </p:nvPicPr>
        <p:blipFill>
          <a:blip r:embed="rId4"/>
          <a:stretch>
            <a:fillRect/>
          </a:stretch>
        </p:blipFill>
        <p:spPr>
          <a:xfrm>
            <a:off x="72869" y="4904768"/>
            <a:ext cx="6243108" cy="936240"/>
          </a:xfrm>
          <a:prstGeom prst="rect">
            <a:avLst/>
          </a:prstGeom>
        </p:spPr>
      </p:pic>
    </p:spTree>
    <p:extLst>
      <p:ext uri="{BB962C8B-B14F-4D97-AF65-F5344CB8AC3E}">
        <p14:creationId xmlns:p14="http://schemas.microsoft.com/office/powerpoint/2010/main" val="286133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11177"/>
            <a:ext cx="12192000" cy="338138"/>
          </a:xfrm>
          <a:prstGeom prst="rect">
            <a:avLst/>
          </a:prstGeom>
          <a:solidFill>
            <a:srgbClr val="2A2A6A"/>
          </a:solidFill>
          <a:ln w="12700">
            <a:solidFill>
              <a:srgbClr val="2A2A6A"/>
            </a:solid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dirty="0">
                <a:solidFill>
                  <a:schemeClr val="bg1"/>
                </a:solidFill>
                <a:latin typeface="Arial" panose="020B0604020202020204" pitchFamily="34" charset="0"/>
              </a:rPr>
              <a:t>Overall Outcomes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3" y="6263571"/>
            <a:ext cx="1777069" cy="557824"/>
          </a:xfrm>
          <a:prstGeom prst="rect">
            <a:avLst/>
          </a:prstGeom>
        </p:spPr>
      </p:pic>
      <p:sp>
        <p:nvSpPr>
          <p:cNvPr id="15" name="Rectangle 14"/>
          <p:cNvSpPr/>
          <p:nvPr/>
        </p:nvSpPr>
        <p:spPr>
          <a:xfrm>
            <a:off x="6333003" y="1203548"/>
            <a:ext cx="5124263" cy="1323439"/>
          </a:xfrm>
          <a:prstGeom prst="rect">
            <a:avLst/>
          </a:prstGeom>
        </p:spPr>
        <p:txBody>
          <a:bodyPr wrap="square">
            <a:spAutoFit/>
          </a:bodyPr>
          <a:lstStyle/>
          <a:p>
            <a:pPr lvl="0">
              <a:spcAft>
                <a:spcPts val="0"/>
              </a:spcAft>
              <a:tabLst>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Of the offences recorded and assigned an outcome between Feb and Apr, 9% were assigned an ‘action taken’ outcome. </a:t>
            </a:r>
          </a:p>
          <a:p>
            <a:pPr lvl="0">
              <a:spcAft>
                <a:spcPts val="0"/>
              </a:spcAft>
              <a:tabLst>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This is a higher proportion compared to the previous period (between Jan and Mar; 7%).</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437593" y="4915385"/>
            <a:ext cx="5211713" cy="830997"/>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cs typeface="Times New Roman" panose="02020603050405020304" pitchFamily="18" charset="0"/>
              </a:rPr>
              <a:t>Of the 3,256 offences </a:t>
            </a:r>
            <a:r>
              <a:rPr lang="en-GB" sz="1600" dirty="0" err="1">
                <a:latin typeface="Arial" panose="020B0604020202020204" pitchFamily="34" charset="0"/>
                <a:ea typeface="Times New Roman" panose="02020603050405020304" pitchFamily="18" charset="0"/>
                <a:cs typeface="Times New Roman" panose="02020603050405020304" pitchFamily="18" charset="0"/>
              </a:rPr>
              <a:t>outcomed</a:t>
            </a:r>
            <a:r>
              <a:rPr lang="en-GB" sz="1600" dirty="0">
                <a:latin typeface="Arial" panose="020B0604020202020204" pitchFamily="34" charset="0"/>
                <a:ea typeface="Times New Roman" panose="02020603050405020304" pitchFamily="18" charset="0"/>
                <a:cs typeface="Times New Roman" panose="02020603050405020304" pitchFamily="18" charset="0"/>
              </a:rPr>
              <a:t> in April, 560 (17%) resulted in an ‘action taken’ outcome. This is a higher proportion compared to the previous month (11%).</a:t>
            </a:r>
            <a:endParaRPr lang="en-GB" sz="1600" dirty="0"/>
          </a:p>
        </p:txBody>
      </p:sp>
      <p:pic>
        <p:nvPicPr>
          <p:cNvPr id="2" name="Picture 1"/>
          <p:cNvPicPr>
            <a:picLocks noChangeAspect="1"/>
          </p:cNvPicPr>
          <p:nvPr/>
        </p:nvPicPr>
        <p:blipFill>
          <a:blip r:embed="rId3"/>
          <a:stretch>
            <a:fillRect/>
          </a:stretch>
        </p:blipFill>
        <p:spPr>
          <a:xfrm>
            <a:off x="66347" y="862527"/>
            <a:ext cx="5954207" cy="2864518"/>
          </a:xfrm>
          <a:prstGeom prst="rect">
            <a:avLst/>
          </a:prstGeom>
        </p:spPr>
      </p:pic>
      <p:pic>
        <p:nvPicPr>
          <p:cNvPr id="9" name="Picture 8"/>
          <p:cNvPicPr>
            <a:picLocks noChangeAspect="1"/>
          </p:cNvPicPr>
          <p:nvPr/>
        </p:nvPicPr>
        <p:blipFill>
          <a:blip r:embed="rId4"/>
          <a:stretch>
            <a:fillRect/>
          </a:stretch>
        </p:blipFill>
        <p:spPr>
          <a:xfrm>
            <a:off x="6124353" y="3100363"/>
            <a:ext cx="5951376" cy="3630045"/>
          </a:xfrm>
          <a:prstGeom prst="rect">
            <a:avLst/>
          </a:prstGeom>
          <a:ln>
            <a:solidFill>
              <a:schemeClr val="tx1"/>
            </a:solidFill>
          </a:ln>
        </p:spPr>
      </p:pic>
    </p:spTree>
    <p:extLst>
      <p:ext uri="{BB962C8B-B14F-4D97-AF65-F5344CB8AC3E}">
        <p14:creationId xmlns:p14="http://schemas.microsoft.com/office/powerpoint/2010/main" val="27583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11177"/>
            <a:ext cx="12192000" cy="338138"/>
          </a:xfrm>
          <a:prstGeom prst="rect">
            <a:avLst/>
          </a:prstGeom>
          <a:solidFill>
            <a:srgbClr val="2A2A6A"/>
          </a:solidFill>
          <a:ln w="12700">
            <a:solidFill>
              <a:srgbClr val="2A2A6A"/>
            </a:solid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dirty="0">
                <a:solidFill>
                  <a:schemeClr val="bg1"/>
                </a:solidFill>
                <a:latin typeface="Arial" panose="020B0604020202020204" pitchFamily="34" charset="0"/>
              </a:rPr>
              <a:t>Outcomes  - Domestic Abuse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3" y="6263571"/>
            <a:ext cx="1777069" cy="557824"/>
          </a:xfrm>
          <a:prstGeom prst="rect">
            <a:avLst/>
          </a:prstGeom>
        </p:spPr>
      </p:pic>
      <p:pic>
        <p:nvPicPr>
          <p:cNvPr id="11" name="Picture 10"/>
          <p:cNvPicPr>
            <a:picLocks noChangeAspect="1"/>
          </p:cNvPicPr>
          <p:nvPr/>
        </p:nvPicPr>
        <p:blipFill>
          <a:blip r:embed="rId3"/>
          <a:stretch>
            <a:fillRect/>
          </a:stretch>
        </p:blipFill>
        <p:spPr>
          <a:xfrm>
            <a:off x="5699052" y="4094745"/>
            <a:ext cx="6387309" cy="2726650"/>
          </a:xfrm>
          <a:prstGeom prst="rect">
            <a:avLst/>
          </a:prstGeom>
        </p:spPr>
      </p:pic>
      <p:sp>
        <p:nvSpPr>
          <p:cNvPr id="12" name="Rectangle 11"/>
          <p:cNvSpPr/>
          <p:nvPr/>
        </p:nvSpPr>
        <p:spPr>
          <a:xfrm>
            <a:off x="99382" y="4127345"/>
            <a:ext cx="5365754" cy="2062103"/>
          </a:xfrm>
          <a:prstGeom prst="rect">
            <a:avLst/>
          </a:prstGeom>
        </p:spPr>
        <p:txBody>
          <a:bodyPr wrap="square">
            <a:spAutoFit/>
          </a:bodyPr>
          <a:lstStyle/>
          <a:p>
            <a:r>
              <a:rPr lang="en-US" sz="1600" dirty="0">
                <a:latin typeface="Arial" panose="020B0604020202020204" pitchFamily="34" charset="0"/>
                <a:cs typeface="Times New Roman" panose="02020603050405020304" pitchFamily="18" charset="0"/>
              </a:rPr>
              <a:t>For DA offences, the proportion of ‘action taken’ outcomes in April (16%) showed an increase in comparison to the previous month (13%), continuing the upward trend seen since Nov-19.</a:t>
            </a:r>
            <a:endParaRPr lang="en-GB" sz="1600" dirty="0">
              <a:latin typeface="Arial" panose="020B0604020202020204" pitchFamily="34" charset="0"/>
              <a:cs typeface="Times New Roman" panose="02020603050405020304" pitchFamily="18" charset="0"/>
            </a:endParaRPr>
          </a:p>
          <a:p>
            <a:endParaRPr lang="en-GB" sz="1600" dirty="0">
              <a:latin typeface="Arial" panose="020B0604020202020204" pitchFamily="34" charset="0"/>
              <a:ea typeface="Times New Roman" panose="02020603050405020304" pitchFamily="18" charset="0"/>
              <a:cs typeface="Times New Roman" panose="02020603050405020304" pitchFamily="18" charset="0"/>
            </a:endParaRPr>
          </a:p>
          <a:p>
            <a:r>
              <a:rPr lang="en-GB" sz="1600" dirty="0">
                <a:latin typeface="Arial" panose="020B0604020202020204" pitchFamily="34" charset="0"/>
                <a:ea typeface="Times New Roman" panose="02020603050405020304" pitchFamily="18" charset="0"/>
                <a:cs typeface="Times New Roman" panose="02020603050405020304" pitchFamily="18" charset="0"/>
              </a:rPr>
              <a:t>The proportion of outcome 16 in April was 57%. Since Oct 19, the proportion of outcome 16 has remained stable within a range of 56% to 59%.</a:t>
            </a:r>
          </a:p>
        </p:txBody>
      </p:sp>
      <p:pic>
        <p:nvPicPr>
          <p:cNvPr id="13" name="Picture 12"/>
          <p:cNvPicPr>
            <a:picLocks noChangeAspect="1"/>
          </p:cNvPicPr>
          <p:nvPr/>
        </p:nvPicPr>
        <p:blipFill rotWithShape="1">
          <a:blip r:embed="rId4"/>
          <a:srcRect r="3597"/>
          <a:stretch/>
        </p:blipFill>
        <p:spPr>
          <a:xfrm>
            <a:off x="5699052" y="707067"/>
            <a:ext cx="5167423" cy="3269480"/>
          </a:xfrm>
          <a:prstGeom prst="rect">
            <a:avLst/>
          </a:prstGeom>
          <a:ln>
            <a:solidFill>
              <a:schemeClr val="tx1"/>
            </a:solidFill>
          </a:ln>
        </p:spPr>
      </p:pic>
      <p:pic>
        <p:nvPicPr>
          <p:cNvPr id="15" name="Picture 14"/>
          <p:cNvPicPr>
            <a:picLocks noChangeAspect="1"/>
          </p:cNvPicPr>
          <p:nvPr/>
        </p:nvPicPr>
        <p:blipFill>
          <a:blip r:embed="rId5"/>
          <a:stretch>
            <a:fillRect/>
          </a:stretch>
        </p:blipFill>
        <p:spPr>
          <a:xfrm>
            <a:off x="99383" y="707067"/>
            <a:ext cx="5365754" cy="3272845"/>
          </a:xfrm>
          <a:prstGeom prst="rect">
            <a:avLst/>
          </a:prstGeom>
          <a:ln>
            <a:solidFill>
              <a:schemeClr val="tx1"/>
            </a:solidFill>
          </a:ln>
        </p:spPr>
      </p:pic>
    </p:spTree>
    <p:extLst>
      <p:ext uri="{BB962C8B-B14F-4D97-AF65-F5344CB8AC3E}">
        <p14:creationId xmlns:p14="http://schemas.microsoft.com/office/powerpoint/2010/main" val="346994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0" y="311177"/>
            <a:ext cx="12192000" cy="338138"/>
          </a:xfrm>
          <a:prstGeom prst="rect">
            <a:avLst/>
          </a:prstGeom>
          <a:solidFill>
            <a:srgbClr val="2A2A6A"/>
          </a:solidFill>
          <a:ln w="12700">
            <a:solidFill>
              <a:srgbClr val="2A2A6A"/>
            </a:solid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600" b="1" dirty="0">
                <a:solidFill>
                  <a:schemeClr val="bg1"/>
                </a:solidFill>
                <a:latin typeface="Arial" panose="020B0604020202020204" pitchFamily="34" charset="0"/>
              </a:rPr>
              <a:t>Road Traffic Casualties</a:t>
            </a:r>
          </a:p>
        </p:txBody>
      </p:sp>
      <p:sp>
        <p:nvSpPr>
          <p:cNvPr id="7" name="Slide Number Placeholder 6"/>
          <p:cNvSpPr>
            <a:spLocks noGrp="1"/>
          </p:cNvSpPr>
          <p:nvPr>
            <p:ph type="sldNum" sz="quarter" idx="12"/>
          </p:nvPr>
        </p:nvSpPr>
        <p:spPr/>
        <p:txBody>
          <a:bodyPr/>
          <a:lstStyle/>
          <a:p>
            <a:fld id="{6B6FB6B5-0811-4046-9C46-EA09E21D4845}" type="slidenum">
              <a:rPr lang="en-GB" smtClean="0">
                <a:solidFill>
                  <a:schemeClr val="tx1"/>
                </a:solidFill>
                <a:latin typeface="Arial" panose="020B0604020202020204" pitchFamily="34" charset="0"/>
                <a:cs typeface="Arial" panose="020B0604020202020204" pitchFamily="34" charset="0"/>
              </a:rPr>
              <a:t>5</a:t>
            </a:fld>
            <a:endParaRPr lang="en-GB">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63" y="6263571"/>
            <a:ext cx="1777069" cy="557824"/>
          </a:xfrm>
          <a:prstGeom prst="rect">
            <a:avLst/>
          </a:prstGeom>
        </p:spPr>
      </p:pic>
      <p:sp>
        <p:nvSpPr>
          <p:cNvPr id="9" name="Rectangle 8"/>
          <p:cNvSpPr/>
          <p:nvPr/>
        </p:nvSpPr>
        <p:spPr>
          <a:xfrm>
            <a:off x="354562" y="4784586"/>
            <a:ext cx="5720195" cy="1754326"/>
          </a:xfrm>
          <a:prstGeom prst="rect">
            <a:avLst/>
          </a:prstGeom>
        </p:spPr>
        <p:txBody>
          <a:bodyPr wrap="square">
            <a:spAutoFit/>
          </a:bodyPr>
          <a:lstStyle/>
          <a:p>
            <a:r>
              <a:rPr lang="en-GB" dirty="0"/>
              <a:t>In March there were 2 road deaths – 1 car driver and 1 pedestrian both fatalities occurred in North Warwickshire.</a:t>
            </a:r>
            <a:endParaRPr lang="en-GB" sz="400" dirty="0">
              <a:cs typeface="Times New Roman" panose="02020603050405020304" pitchFamily="18" charset="0"/>
            </a:endParaRPr>
          </a:p>
          <a:p>
            <a:r>
              <a:rPr lang="en-GB" dirty="0">
                <a:cs typeface="Times New Roman" panose="02020603050405020304" pitchFamily="18" charset="0"/>
              </a:rPr>
              <a:t>In March</a:t>
            </a:r>
            <a:r>
              <a:rPr lang="en-GB" dirty="0"/>
              <a:t> over three quarters (79%) of all fatal and serious injury casualties were car drivers or passengers, 17% were goods vehicles and 6% were motorcyclists.</a:t>
            </a:r>
          </a:p>
          <a:p>
            <a:endParaRPr lang="en-GB" dirty="0"/>
          </a:p>
        </p:txBody>
      </p:sp>
      <p:pic>
        <p:nvPicPr>
          <p:cNvPr id="2" name="Picture 1"/>
          <p:cNvPicPr preferRelativeResize="0">
            <a:picLocks/>
          </p:cNvPicPr>
          <p:nvPr/>
        </p:nvPicPr>
        <p:blipFill>
          <a:blip r:embed="rId3"/>
          <a:stretch>
            <a:fillRect/>
          </a:stretch>
        </p:blipFill>
        <p:spPr>
          <a:xfrm>
            <a:off x="354563" y="838255"/>
            <a:ext cx="5720195" cy="3805200"/>
          </a:xfrm>
          <a:prstGeom prst="rect">
            <a:avLst/>
          </a:prstGeom>
          <a:ln>
            <a:solidFill>
              <a:schemeClr val="tx1"/>
            </a:solidFill>
          </a:ln>
        </p:spPr>
      </p:pic>
      <p:pic>
        <p:nvPicPr>
          <p:cNvPr id="10" name="Picture 9"/>
          <p:cNvPicPr preferRelativeResize="0">
            <a:picLocks/>
          </p:cNvPicPr>
          <p:nvPr/>
        </p:nvPicPr>
        <p:blipFill>
          <a:blip r:embed="rId4"/>
          <a:stretch>
            <a:fillRect/>
          </a:stretch>
        </p:blipFill>
        <p:spPr>
          <a:xfrm>
            <a:off x="6276973" y="838255"/>
            <a:ext cx="5720400" cy="3805200"/>
          </a:xfrm>
          <a:prstGeom prst="rect">
            <a:avLst/>
          </a:prstGeom>
          <a:ln>
            <a:solidFill>
              <a:schemeClr val="tx1"/>
            </a:solidFill>
          </a:ln>
        </p:spPr>
      </p:pic>
      <p:sp>
        <p:nvSpPr>
          <p:cNvPr id="11" name="Rectangle 10"/>
          <p:cNvSpPr/>
          <p:nvPr/>
        </p:nvSpPr>
        <p:spPr>
          <a:xfrm>
            <a:off x="6276973" y="4784586"/>
            <a:ext cx="5720195" cy="1200329"/>
          </a:xfrm>
          <a:prstGeom prst="rect">
            <a:avLst/>
          </a:prstGeom>
        </p:spPr>
        <p:txBody>
          <a:bodyPr wrap="square">
            <a:spAutoFit/>
          </a:bodyPr>
          <a:lstStyle/>
          <a:p>
            <a:r>
              <a:rPr lang="en-GB" dirty="0"/>
              <a:t>Speed enforcement operates through fixed and mobile enforcement cameras at 50 sites across Warwickshire and 131 offences (</a:t>
            </a:r>
            <a:r>
              <a:rPr lang="en-GB" dirty="0">
                <a:cs typeface="Arial" panose="020B0604020202020204" pitchFamily="34" charset="0"/>
              </a:rPr>
              <a:t>Notice of Intended Prosecution) </a:t>
            </a:r>
            <a:r>
              <a:rPr lang="en-GB" dirty="0"/>
              <a:t>have been issued in April 2020.</a:t>
            </a:r>
          </a:p>
        </p:txBody>
      </p:sp>
    </p:spTree>
    <p:extLst>
      <p:ext uri="{BB962C8B-B14F-4D97-AF65-F5344CB8AC3E}">
        <p14:creationId xmlns:p14="http://schemas.microsoft.com/office/powerpoint/2010/main" val="429815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FA8B704C38F74185F684447B0F1088" ma:contentTypeVersion="12" ma:contentTypeDescription="Create a new document." ma:contentTypeScope="" ma:versionID="81be78745520f2d0e50f43f2531573e8">
  <xsd:schema xmlns:xsd="http://www.w3.org/2001/XMLSchema" xmlns:xs="http://www.w3.org/2001/XMLSchema" xmlns:p="http://schemas.microsoft.com/office/2006/metadata/properties" xmlns:ns2="3fdc3097-a14a-4fec-bf3f-22e0db0a9627" xmlns:ns3="2c6537c6-a18b-4ebe-b236-478576ad4922" targetNamespace="http://schemas.microsoft.com/office/2006/metadata/properties" ma:root="true" ma:fieldsID="f6aa83faa54a80f27c5a023d7a1f5562" ns2:_="" ns3:_="">
    <xsd:import namespace="3fdc3097-a14a-4fec-bf3f-22e0db0a9627"/>
    <xsd:import namespace="2c6537c6-a18b-4ebe-b236-478576ad49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dc3097-a14a-4fec-bf3f-22e0db0a9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6537c6-a18b-4ebe-b236-478576ad49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7BD3CA-586F-4F9A-B1BB-30592156CD2A}">
  <ds:schemaRefs>
    <ds:schemaRef ds:uri="http://schemas.microsoft.com/sharepoint/v3/contenttype/forms"/>
  </ds:schemaRefs>
</ds:datastoreItem>
</file>

<file path=customXml/itemProps2.xml><?xml version="1.0" encoding="utf-8"?>
<ds:datastoreItem xmlns:ds="http://schemas.openxmlformats.org/officeDocument/2006/customXml" ds:itemID="{4F3C8217-5B3F-4E65-BD33-CE4078223C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dc3097-a14a-4fec-bf3f-22e0db0a9627"/>
    <ds:schemaRef ds:uri="2c6537c6-a18b-4ebe-b236-478576ad4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A4ECEF-E951-4181-8A72-AFC17169BF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Widescreen</PresentationFormat>
  <Paragraphs>28</Paragraphs>
  <Slides>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Office Theme</vt:lpstr>
      <vt:lpstr>Default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Clarke,Kaisha 5861</dc:creator>
  <cp:lastModifiedBy>Forrest, Imogen 8207</cp:lastModifiedBy>
  <cp:revision>74</cp:revision>
  <dcterms:created xsi:type="dcterms:W3CDTF">2020-03-25T11:14:04Z</dcterms:created>
  <dcterms:modified xsi:type="dcterms:W3CDTF">2022-05-06T08:32:35Z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0x010100C4FA8B704C38F74185F684447B0F1088</vt:lpwstr>
  </property>
  <property fmtid="{D5CDD505-2E9C-101B-9397-08002B2CF9AE}" pid="3" name="MSIP_Label_4cd794e8-17f1-434b-bc0a-f91e9067e502_Enabled">
    <vt:lpwstr>true</vt:lpwstr>
  </property>
  <property fmtid="{D5CDD505-2E9C-101B-9397-08002B2CF9AE}" pid="4" name="MSIP_Label_4cd794e8-17f1-434b-bc0a-f91e9067e502_SetDate">
    <vt:lpwstr>2022-05-06T08:30:19Z</vt:lpwstr>
  </property>
  <property fmtid="{D5CDD505-2E9C-101B-9397-08002B2CF9AE}" pid="5" name="MSIP_Label_4cd794e8-17f1-434b-bc0a-f91e9067e502_Method">
    <vt:lpwstr>Standard</vt:lpwstr>
  </property>
  <property fmtid="{D5CDD505-2E9C-101B-9397-08002B2CF9AE}" pid="6" name="MSIP_Label_4cd794e8-17f1-434b-bc0a-f91e9067e502_Name">
    <vt:lpwstr>OFFICIAL</vt:lpwstr>
  </property>
  <property fmtid="{D5CDD505-2E9C-101B-9397-08002B2CF9AE}" pid="7" name="MSIP_Label_4cd794e8-17f1-434b-bc0a-f91e9067e502_SiteId">
    <vt:lpwstr>a324afb6-0aef-47f7-a287-982ba7311d8a</vt:lpwstr>
  </property>
  <property fmtid="{D5CDD505-2E9C-101B-9397-08002B2CF9AE}" pid="8" name="MSIP_Label_4cd794e8-17f1-434b-bc0a-f91e9067e502_ActionId">
    <vt:lpwstr>af20f991-ac30-4fac-908b-f2f0699a5c52</vt:lpwstr>
  </property>
  <property fmtid="{D5CDD505-2E9C-101B-9397-08002B2CF9AE}" pid="9" name="MSIP_Label_4cd794e8-17f1-434b-bc0a-f91e9067e502_ContentBits">
    <vt:lpwstr>0</vt:lpwstr>
  </property>
</Properties>
</file>