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58" r:id="rId3"/>
    <p:sldId id="259" r:id="rId4"/>
    <p:sldId id="261" r:id="rId5"/>
    <p:sldId id="260" r:id="rId6"/>
    <p:sldId id="262" r:id="rId7"/>
    <p:sldId id="264" r:id="rId8"/>
    <p:sldId id="263" r:id="rId9"/>
    <p:sldId id="267" r:id="rId10"/>
    <p:sldId id="270" r:id="rId11"/>
    <p:sldId id="268" r:id="rId12"/>
    <p:sldId id="269" r:id="rId13"/>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3F6B"/>
    <a:srgbClr val="01478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89210" autoAdjust="0"/>
  </p:normalViewPr>
  <p:slideViewPr>
    <p:cSldViewPr>
      <p:cViewPr varScale="1">
        <p:scale>
          <a:sx n="105" d="100"/>
          <a:sy n="105" d="100"/>
        </p:scale>
        <p:origin x="18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347" cy="496491"/>
          </a:xfrm>
          <a:prstGeom prst="rect">
            <a:avLst/>
          </a:prstGeom>
        </p:spPr>
        <p:txBody>
          <a:bodyPr vert="horz" lIns="92711" tIns="46356" rIns="92711" bIns="46356" rtlCol="0"/>
          <a:lstStyle>
            <a:lvl1pPr algn="l">
              <a:defRPr sz="1200"/>
            </a:lvl1pPr>
          </a:lstStyle>
          <a:p>
            <a:endParaRPr lang="en-GB"/>
          </a:p>
        </p:txBody>
      </p:sp>
      <p:sp>
        <p:nvSpPr>
          <p:cNvPr id="3" name="Date Placeholder 2"/>
          <p:cNvSpPr>
            <a:spLocks noGrp="1"/>
          </p:cNvSpPr>
          <p:nvPr>
            <p:ph type="dt" idx="1"/>
          </p:nvPr>
        </p:nvSpPr>
        <p:spPr>
          <a:xfrm>
            <a:off x="3851343" y="0"/>
            <a:ext cx="2946347" cy="496491"/>
          </a:xfrm>
          <a:prstGeom prst="rect">
            <a:avLst/>
          </a:prstGeom>
        </p:spPr>
        <p:txBody>
          <a:bodyPr vert="horz" lIns="92711" tIns="46356" rIns="92711" bIns="46356" rtlCol="0"/>
          <a:lstStyle>
            <a:lvl1pPr algn="r">
              <a:defRPr sz="1200"/>
            </a:lvl1pPr>
          </a:lstStyle>
          <a:p>
            <a:fld id="{806805E2-8333-42C7-9B23-A100F7C36AB7}" type="datetimeFigureOut">
              <a:rPr lang="en-GB" smtClean="0"/>
              <a:t>19/12/2019</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2711" tIns="46356" rIns="92711" bIns="46356" rtlCol="0" anchor="ctr"/>
          <a:lstStyle/>
          <a:p>
            <a:endParaRPr lang="en-GB"/>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2711" tIns="46356" rIns="92711" bIns="463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1599"/>
            <a:ext cx="2946347" cy="496491"/>
          </a:xfrm>
          <a:prstGeom prst="rect">
            <a:avLst/>
          </a:prstGeom>
        </p:spPr>
        <p:txBody>
          <a:bodyPr vert="horz" lIns="92711" tIns="46356" rIns="92711" bIns="46356" rtlCol="0" anchor="b"/>
          <a:lstStyle>
            <a:lvl1pPr algn="l">
              <a:defRPr sz="1200"/>
            </a:lvl1pPr>
          </a:lstStyle>
          <a:p>
            <a:endParaRPr lang="en-GB"/>
          </a:p>
        </p:txBody>
      </p:sp>
      <p:sp>
        <p:nvSpPr>
          <p:cNvPr id="7" name="Slide Number Placeholder 6"/>
          <p:cNvSpPr>
            <a:spLocks noGrp="1"/>
          </p:cNvSpPr>
          <p:nvPr>
            <p:ph type="sldNum" sz="quarter" idx="5"/>
          </p:nvPr>
        </p:nvSpPr>
        <p:spPr>
          <a:xfrm>
            <a:off x="3851343" y="9431599"/>
            <a:ext cx="2946347" cy="496491"/>
          </a:xfrm>
          <a:prstGeom prst="rect">
            <a:avLst/>
          </a:prstGeom>
        </p:spPr>
        <p:txBody>
          <a:bodyPr vert="horz" lIns="92711" tIns="46356" rIns="92711" bIns="46356" rtlCol="0" anchor="b"/>
          <a:lstStyle>
            <a:lvl1pPr algn="r">
              <a:defRPr sz="1200"/>
            </a:lvl1pPr>
          </a:lstStyle>
          <a:p>
            <a:fld id="{C12DE21C-339C-4F4D-BF7F-CEB02AF9ED6B}" type="slidenum">
              <a:rPr lang="en-GB" smtClean="0"/>
              <a:t>‹#›</a:t>
            </a:fld>
            <a:endParaRPr lang="en-GB"/>
          </a:p>
        </p:txBody>
      </p:sp>
    </p:spTree>
    <p:extLst>
      <p:ext uri="{BB962C8B-B14F-4D97-AF65-F5344CB8AC3E}">
        <p14:creationId xmlns:p14="http://schemas.microsoft.com/office/powerpoint/2010/main" val="2369659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2DE21C-339C-4F4D-BF7F-CEB02AF9ED6B}" type="slidenum">
              <a:rPr lang="en-GB" smtClean="0"/>
              <a:t>1</a:t>
            </a:fld>
            <a:endParaRPr lang="en-GB"/>
          </a:p>
        </p:txBody>
      </p:sp>
    </p:spTree>
    <p:extLst>
      <p:ext uri="{BB962C8B-B14F-4D97-AF65-F5344CB8AC3E}">
        <p14:creationId xmlns:p14="http://schemas.microsoft.com/office/powerpoint/2010/main" val="1913107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10</a:t>
            </a:fld>
            <a:endParaRPr lang="en-GB"/>
          </a:p>
        </p:txBody>
      </p:sp>
    </p:spTree>
    <p:extLst>
      <p:ext uri="{BB962C8B-B14F-4D97-AF65-F5344CB8AC3E}">
        <p14:creationId xmlns:p14="http://schemas.microsoft.com/office/powerpoint/2010/main" val="3532629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11</a:t>
            </a:fld>
            <a:endParaRPr lang="en-GB"/>
          </a:p>
        </p:txBody>
      </p:sp>
    </p:spTree>
    <p:extLst>
      <p:ext uri="{BB962C8B-B14F-4D97-AF65-F5344CB8AC3E}">
        <p14:creationId xmlns:p14="http://schemas.microsoft.com/office/powerpoint/2010/main" val="3766534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12</a:t>
            </a:fld>
            <a:endParaRPr lang="en-GB"/>
          </a:p>
        </p:txBody>
      </p:sp>
    </p:spTree>
    <p:extLst>
      <p:ext uri="{BB962C8B-B14F-4D97-AF65-F5344CB8AC3E}">
        <p14:creationId xmlns:p14="http://schemas.microsoft.com/office/powerpoint/2010/main" val="1637088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2</a:t>
            </a:fld>
            <a:endParaRPr lang="en-GB"/>
          </a:p>
        </p:txBody>
      </p:sp>
    </p:spTree>
    <p:extLst>
      <p:ext uri="{BB962C8B-B14F-4D97-AF65-F5344CB8AC3E}">
        <p14:creationId xmlns:p14="http://schemas.microsoft.com/office/powerpoint/2010/main" val="97195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3</a:t>
            </a:fld>
            <a:endParaRPr lang="en-GB"/>
          </a:p>
        </p:txBody>
      </p:sp>
    </p:spTree>
    <p:extLst>
      <p:ext uri="{BB962C8B-B14F-4D97-AF65-F5344CB8AC3E}">
        <p14:creationId xmlns:p14="http://schemas.microsoft.com/office/powerpoint/2010/main" val="2827252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4</a:t>
            </a:fld>
            <a:endParaRPr lang="en-GB"/>
          </a:p>
        </p:txBody>
      </p:sp>
    </p:spTree>
    <p:extLst>
      <p:ext uri="{BB962C8B-B14F-4D97-AF65-F5344CB8AC3E}">
        <p14:creationId xmlns:p14="http://schemas.microsoft.com/office/powerpoint/2010/main" val="314937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5</a:t>
            </a:fld>
            <a:endParaRPr lang="en-GB"/>
          </a:p>
        </p:txBody>
      </p:sp>
    </p:spTree>
    <p:extLst>
      <p:ext uri="{BB962C8B-B14F-4D97-AF65-F5344CB8AC3E}">
        <p14:creationId xmlns:p14="http://schemas.microsoft.com/office/powerpoint/2010/main" val="1678801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6</a:t>
            </a:fld>
            <a:endParaRPr lang="en-GB"/>
          </a:p>
        </p:txBody>
      </p:sp>
    </p:spTree>
    <p:extLst>
      <p:ext uri="{BB962C8B-B14F-4D97-AF65-F5344CB8AC3E}">
        <p14:creationId xmlns:p14="http://schemas.microsoft.com/office/powerpoint/2010/main" val="3913643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7</a:t>
            </a:fld>
            <a:endParaRPr lang="en-GB"/>
          </a:p>
        </p:txBody>
      </p:sp>
    </p:spTree>
    <p:extLst>
      <p:ext uri="{BB962C8B-B14F-4D97-AF65-F5344CB8AC3E}">
        <p14:creationId xmlns:p14="http://schemas.microsoft.com/office/powerpoint/2010/main" val="4256466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2DE21C-339C-4F4D-BF7F-CEB02AF9ED6B}" type="slidenum">
              <a:rPr lang="en-GB" smtClean="0"/>
              <a:t>8</a:t>
            </a:fld>
            <a:endParaRPr lang="en-GB"/>
          </a:p>
        </p:txBody>
      </p:sp>
    </p:spTree>
    <p:extLst>
      <p:ext uri="{BB962C8B-B14F-4D97-AF65-F5344CB8AC3E}">
        <p14:creationId xmlns:p14="http://schemas.microsoft.com/office/powerpoint/2010/main" val="2779096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110">
              <a:defRPr/>
            </a:pPr>
            <a:endParaRPr lang="en-GB" dirty="0" smtClean="0"/>
          </a:p>
        </p:txBody>
      </p:sp>
      <p:sp>
        <p:nvSpPr>
          <p:cNvPr id="4" name="Slide Number Placeholder 3"/>
          <p:cNvSpPr>
            <a:spLocks noGrp="1"/>
          </p:cNvSpPr>
          <p:nvPr>
            <p:ph type="sldNum" sz="quarter" idx="10"/>
          </p:nvPr>
        </p:nvSpPr>
        <p:spPr/>
        <p:txBody>
          <a:bodyPr/>
          <a:lstStyle/>
          <a:p>
            <a:fld id="{C12DE21C-339C-4F4D-BF7F-CEB02AF9ED6B}" type="slidenum">
              <a:rPr lang="en-GB" smtClean="0"/>
              <a:t>9</a:t>
            </a:fld>
            <a:endParaRPr lang="en-GB"/>
          </a:p>
        </p:txBody>
      </p:sp>
    </p:spTree>
    <p:extLst>
      <p:ext uri="{BB962C8B-B14F-4D97-AF65-F5344CB8AC3E}">
        <p14:creationId xmlns:p14="http://schemas.microsoft.com/office/powerpoint/2010/main" val="2164974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1916832"/>
            <a:ext cx="9144000" cy="4941168"/>
          </a:xfrm>
          <a:prstGeom prst="rect">
            <a:avLst/>
          </a:prstGeom>
          <a:solidFill>
            <a:srgbClr val="0147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rgbClr val="00B0F0"/>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43808" y="298137"/>
            <a:ext cx="3443466" cy="1394980"/>
          </a:xfrm>
          <a:prstGeom prst="rect">
            <a:avLst/>
          </a:prstGeom>
        </p:spPr>
      </p:pic>
    </p:spTree>
    <p:extLst>
      <p:ext uri="{BB962C8B-B14F-4D97-AF65-F5344CB8AC3E}">
        <p14:creationId xmlns:p14="http://schemas.microsoft.com/office/powerpoint/2010/main" val="266744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1478D"/>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457200" y="1600201"/>
            <a:ext cx="8229600" cy="4421088"/>
          </a:xfrm>
        </p:spPr>
        <p:txBody>
          <a:bodyPr/>
          <a:lstStyle>
            <a:lvl1pPr marL="342900" indent="-342900">
              <a:buFont typeface="Wingdings" panose="05000000000000000000" pitchFamily="2" charset="2"/>
              <a:buChar char="§"/>
              <a:defRPr baseline="0">
                <a:solidFill>
                  <a:schemeClr val="bg2">
                    <a:lumMod val="10000"/>
                  </a:schemeClr>
                </a:solidFill>
              </a:defRPr>
            </a:lvl1pPr>
            <a:lvl2pPr marL="742950" indent="-285750">
              <a:buFont typeface="Arial" panose="020B0604020202020204" pitchFamily="34" charset="0"/>
              <a:buChar char="•"/>
              <a:defRPr baseline="0">
                <a:solidFill>
                  <a:schemeClr val="bg2">
                    <a:lumMod val="10000"/>
                  </a:schemeClr>
                </a:solidFill>
              </a:defRPr>
            </a:lvl2pPr>
            <a:lvl3pPr marL="1143000" indent="-228600">
              <a:buFont typeface="Courier New" panose="02070309020205020404" pitchFamily="49" charset="0"/>
              <a:buChar char="o"/>
              <a:defRPr baseline="0">
                <a:solidFill>
                  <a:schemeClr val="bg2">
                    <a:lumMod val="10000"/>
                  </a:schemeClr>
                </a:solidFill>
              </a:defRPr>
            </a:lvl3pPr>
            <a:lvl4pPr marL="1600200" indent="-228600">
              <a:buFont typeface="Wingdings" panose="05000000000000000000" pitchFamily="2" charset="2"/>
              <a:buChar char="q"/>
              <a:defRPr baseline="0">
                <a:solidFill>
                  <a:schemeClr val="bg2">
                    <a:lumMod val="10000"/>
                  </a:schemeClr>
                </a:solidFill>
              </a:defRPr>
            </a:lvl4pPr>
            <a:lvl5pPr>
              <a:defRPr baseline="0">
                <a:solidFill>
                  <a:schemeClr val="bg2">
                    <a:lumMod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6"/>
          <p:cNvSpPr/>
          <p:nvPr userDrawn="1"/>
        </p:nvSpPr>
        <p:spPr>
          <a:xfrm>
            <a:off x="-2336" y="6080595"/>
            <a:ext cx="9144000" cy="764704"/>
          </a:xfrm>
          <a:prstGeom prst="rect">
            <a:avLst/>
          </a:prstGeom>
          <a:solidFill>
            <a:srgbClr val="0147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chemeClr val="bg1"/>
                </a:solidFill>
              </a:rPr>
              <a:t>                                 “</a:t>
            </a:r>
            <a:r>
              <a:rPr lang="en-GB" sz="2400" b="1" i="1" baseline="0" dirty="0">
                <a:solidFill>
                  <a:schemeClr val="bg1"/>
                </a:solidFill>
                <a:latin typeface="Calibri" panose="020F0502020204030204" pitchFamily="34" charset="0"/>
              </a:rPr>
              <a:t>A safer, more secure Warwickshire</a:t>
            </a:r>
            <a:r>
              <a:rPr lang="en-GB" sz="2400" b="1" i="1" dirty="0">
                <a:solidFill>
                  <a:schemeClr val="bg1"/>
                </a:solidFill>
              </a:rPr>
              <a: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140" y="6080595"/>
            <a:ext cx="1782253" cy="764704"/>
          </a:xfrm>
          <a:prstGeom prst="rect">
            <a:avLst/>
          </a:prstGeom>
        </p:spPr>
      </p:pic>
    </p:spTree>
    <p:extLst>
      <p:ext uri="{BB962C8B-B14F-4D97-AF65-F5344CB8AC3E}">
        <p14:creationId xmlns:p14="http://schemas.microsoft.com/office/powerpoint/2010/main" val="248155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1"/>
            <a:ext cx="4038600" cy="4421088"/>
          </a:xfrm>
        </p:spPr>
        <p:txBody>
          <a:bodyPr/>
          <a:lstStyle>
            <a:lvl1pPr>
              <a:defRPr sz="2800" baseline="0">
                <a:solidFill>
                  <a:schemeClr val="bg2">
                    <a:lumMod val="10000"/>
                  </a:schemeClr>
                </a:solidFill>
              </a:defRPr>
            </a:lvl1pPr>
            <a:lvl2pPr marL="742950" indent="-285750">
              <a:buFont typeface="Arial" panose="020B0604020202020204" pitchFamily="34" charset="0"/>
              <a:buChar char="•"/>
              <a:defRPr sz="2400" baseline="0">
                <a:solidFill>
                  <a:schemeClr val="bg2">
                    <a:lumMod val="10000"/>
                  </a:schemeClr>
                </a:solidFill>
              </a:defRPr>
            </a:lvl2pPr>
            <a:lvl3pPr marL="1143000" indent="-228600">
              <a:buFont typeface="Courier New" panose="02070309020205020404" pitchFamily="49" charset="0"/>
              <a:buChar char="o"/>
              <a:defRPr sz="2000" baseline="0">
                <a:solidFill>
                  <a:schemeClr val="bg2">
                    <a:lumMod val="10000"/>
                  </a:schemeClr>
                </a:solidFill>
              </a:defRPr>
            </a:lvl3pPr>
            <a:lvl4pPr marL="1600200" indent="-228600">
              <a:buFont typeface="Wingdings" panose="05000000000000000000" pitchFamily="2" charset="2"/>
              <a:buChar char="q"/>
              <a:defRPr sz="1800" baseline="0">
                <a:solidFill>
                  <a:schemeClr val="bg2">
                    <a:lumMod val="10000"/>
                  </a:schemeClr>
                </a:solidFill>
              </a:defRPr>
            </a:lvl4pPr>
            <a:lvl5pPr>
              <a:defRPr sz="1800" baseline="0">
                <a:solidFill>
                  <a:schemeClr val="bg2">
                    <a:lumMod val="1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1"/>
            <a:ext cx="4038600" cy="4421088"/>
          </a:xfrm>
        </p:spPr>
        <p:txBody>
          <a:bodyPr/>
          <a:lstStyle>
            <a:lvl1pPr>
              <a:defRPr sz="2800" baseline="0">
                <a:solidFill>
                  <a:schemeClr val="bg2">
                    <a:lumMod val="10000"/>
                  </a:schemeClr>
                </a:solidFill>
              </a:defRPr>
            </a:lvl1pPr>
            <a:lvl2pPr marL="742950" indent="-285750">
              <a:buFont typeface="Arial" panose="020B0604020202020204" pitchFamily="34" charset="0"/>
              <a:buChar char="•"/>
              <a:defRPr sz="2400" baseline="0">
                <a:solidFill>
                  <a:schemeClr val="bg2">
                    <a:lumMod val="10000"/>
                  </a:schemeClr>
                </a:solidFill>
              </a:defRPr>
            </a:lvl2pPr>
            <a:lvl3pPr marL="1371600" indent="-457200">
              <a:buFont typeface="Courier New" panose="02070309020205020404" pitchFamily="49" charset="0"/>
              <a:buChar char="o"/>
              <a:defRPr sz="2000" baseline="0">
                <a:solidFill>
                  <a:schemeClr val="bg2">
                    <a:lumMod val="10000"/>
                  </a:schemeClr>
                </a:solidFill>
              </a:defRPr>
            </a:lvl3pPr>
            <a:lvl4pPr marL="1600200" indent="-228600">
              <a:buFont typeface="Wingdings" panose="05000000000000000000" pitchFamily="2" charset="2"/>
              <a:buChar char="q"/>
              <a:defRPr sz="1800" baseline="0">
                <a:solidFill>
                  <a:schemeClr val="bg2">
                    <a:lumMod val="10000"/>
                  </a:schemeClr>
                </a:solidFill>
              </a:defRPr>
            </a:lvl4pPr>
            <a:lvl5pPr>
              <a:defRPr sz="1800" baseline="0">
                <a:solidFill>
                  <a:schemeClr val="bg2">
                    <a:lumMod val="1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Rectangle 11"/>
          <p:cNvSpPr/>
          <p:nvPr userDrawn="1"/>
        </p:nvSpPr>
        <p:spPr>
          <a:xfrm>
            <a:off x="0" y="6093296"/>
            <a:ext cx="9144000" cy="764704"/>
          </a:xfrm>
          <a:prstGeom prst="rect">
            <a:avLst/>
          </a:prstGeom>
          <a:solidFill>
            <a:srgbClr val="0147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chemeClr val="bg1"/>
                </a:solidFill>
              </a:rPr>
              <a:t>                                 “</a:t>
            </a:r>
            <a:r>
              <a:rPr lang="en-GB" sz="2400" b="1" i="1" dirty="0">
                <a:solidFill>
                  <a:schemeClr val="bg1"/>
                </a:solidFill>
              </a:rPr>
              <a:t>A safer, more secure Warwickshire”</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2140" y="6080595"/>
            <a:ext cx="1782253" cy="764704"/>
          </a:xfrm>
          <a:prstGeom prst="rect">
            <a:avLst/>
          </a:prstGeom>
        </p:spPr>
      </p:pic>
    </p:spTree>
    <p:extLst>
      <p:ext uri="{BB962C8B-B14F-4D97-AF65-F5344CB8AC3E}">
        <p14:creationId xmlns:p14="http://schemas.microsoft.com/office/powerpoint/2010/main" val="3180967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1"/>
            <a:ext cx="8229600" cy="4421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6"/>
          <p:cNvSpPr/>
          <p:nvPr/>
        </p:nvSpPr>
        <p:spPr>
          <a:xfrm>
            <a:off x="0" y="6093296"/>
            <a:ext cx="9144000" cy="764704"/>
          </a:xfrm>
          <a:prstGeom prst="rect">
            <a:avLst/>
          </a:prstGeom>
          <a:solidFill>
            <a:srgbClr val="0147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chemeClr val="bg1"/>
                </a:solidFill>
              </a:rPr>
              <a:t>                                 “</a:t>
            </a:r>
            <a:r>
              <a:rPr lang="en-GB" sz="2400" b="1" i="1" dirty="0">
                <a:solidFill>
                  <a:schemeClr val="bg1"/>
                </a:solidFill>
              </a:rPr>
              <a:t>A safer, more secure Warwickshire”</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7584" y="6080595"/>
            <a:ext cx="1791365" cy="764704"/>
          </a:xfrm>
          <a:prstGeom prst="rect">
            <a:avLst/>
          </a:prstGeom>
        </p:spPr>
      </p:pic>
    </p:spTree>
    <p:extLst>
      <p:ext uri="{BB962C8B-B14F-4D97-AF65-F5344CB8AC3E}">
        <p14:creationId xmlns:p14="http://schemas.microsoft.com/office/powerpoint/2010/main" val="275531551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8" r:id="rId3"/>
  </p:sldLayoutIdLst>
  <p:txStyles>
    <p:titleStyle>
      <a:lvl1pPr algn="ctr" defTabSz="914400" rtl="0" eaLnBrk="1" latinLnBrk="0" hangingPunct="1">
        <a:spcBef>
          <a:spcPct val="0"/>
        </a:spcBef>
        <a:buNone/>
        <a:defRPr sz="4400" b="1" kern="1200" baseline="0">
          <a:solidFill>
            <a:srgbClr val="01478D"/>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Courier New" panose="02070309020205020404" pitchFamily="49" charset="0"/>
        <a:buChar char="o"/>
        <a:defRPr sz="2400" kern="1200" baseline="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q"/>
        <a:defRPr sz="2000" kern="1200" baseline="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276872"/>
            <a:ext cx="7772400" cy="1470025"/>
          </a:xfrm>
        </p:spPr>
        <p:txBody>
          <a:bodyPr/>
          <a:lstStyle/>
          <a:p>
            <a:r>
              <a:rPr lang="en-GB" dirty="0" smtClean="0"/>
              <a:t>GDPR</a:t>
            </a:r>
            <a:endParaRPr lang="en-GB" dirty="0"/>
          </a:p>
        </p:txBody>
      </p:sp>
      <p:sp>
        <p:nvSpPr>
          <p:cNvPr id="8" name="Subtitle 7"/>
          <p:cNvSpPr>
            <a:spLocks noGrp="1"/>
          </p:cNvSpPr>
          <p:nvPr>
            <p:ph type="subTitle" idx="1"/>
          </p:nvPr>
        </p:nvSpPr>
        <p:spPr/>
        <p:txBody>
          <a:bodyPr/>
          <a:lstStyle/>
          <a:p>
            <a:r>
              <a:rPr lang="en-GB" dirty="0" smtClean="0"/>
              <a:t>Staff Training Session</a:t>
            </a:r>
            <a:endParaRPr lang="en-GB" dirty="0"/>
          </a:p>
        </p:txBody>
      </p:sp>
    </p:spTree>
    <p:extLst>
      <p:ext uri="{BB962C8B-B14F-4D97-AF65-F5344CB8AC3E}">
        <p14:creationId xmlns:p14="http://schemas.microsoft.com/office/powerpoint/2010/main" val="20470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Breaches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Procedure outlines </a:t>
            </a:r>
            <a:r>
              <a:rPr lang="en-GB" dirty="0"/>
              <a:t>what should be done if a breach of personal data occurs.</a:t>
            </a:r>
          </a:p>
          <a:p>
            <a:r>
              <a:rPr lang="en-GB" dirty="0"/>
              <a:t>Breaches MUST be notified to the Chief Executive/Data Protection Officer as soon as they are identified.</a:t>
            </a:r>
          </a:p>
          <a:p>
            <a:r>
              <a:rPr lang="en-GB" dirty="0"/>
              <a:t>Serious personal data breaches MUST be reported to the </a:t>
            </a:r>
            <a:r>
              <a:rPr lang="en-GB" dirty="0" err="1"/>
              <a:t>ICO</a:t>
            </a:r>
            <a:r>
              <a:rPr lang="en-GB" dirty="0"/>
              <a:t> within 72 hours (including weekends/bank holidays).  OPCC needs to have a process in place for reporting over periods when the office is closed (e.g. Christmas).</a:t>
            </a:r>
          </a:p>
          <a:p>
            <a:r>
              <a:rPr lang="en-GB" dirty="0"/>
              <a:t>Much higher fines under GDPR for personal data breaches</a:t>
            </a:r>
            <a:r>
              <a:rPr lang="en-GB" dirty="0" smtClean="0"/>
              <a:t>.</a:t>
            </a:r>
            <a:endParaRPr lang="en-GB" dirty="0"/>
          </a:p>
          <a:p>
            <a:endParaRPr lang="en-GB" dirty="0"/>
          </a:p>
        </p:txBody>
      </p:sp>
    </p:spTree>
    <p:extLst>
      <p:ext uri="{BB962C8B-B14F-4D97-AF65-F5344CB8AC3E}">
        <p14:creationId xmlns:p14="http://schemas.microsoft.com/office/powerpoint/2010/main" val="2215046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Compliance</a:t>
            </a:r>
            <a:endParaRPr lang="en-GB" dirty="0"/>
          </a:p>
        </p:txBody>
      </p:sp>
      <p:sp>
        <p:nvSpPr>
          <p:cNvPr id="3" name="Content Placeholder 2"/>
          <p:cNvSpPr>
            <a:spLocks noGrp="1"/>
          </p:cNvSpPr>
          <p:nvPr>
            <p:ph idx="1"/>
          </p:nvPr>
        </p:nvSpPr>
        <p:spPr/>
        <p:txBody>
          <a:bodyPr>
            <a:normAutofit lnSpcReduction="10000"/>
          </a:bodyPr>
          <a:lstStyle/>
          <a:p>
            <a:r>
              <a:rPr lang="en-GB" dirty="0" smtClean="0"/>
              <a:t>Electronic filing to be checked, filed in the right place and deleted if no longer required or outside of the retention period.</a:t>
            </a:r>
          </a:p>
          <a:p>
            <a:r>
              <a:rPr lang="en-GB" dirty="0" smtClean="0"/>
              <a:t>E-mails to be checked, saved in the electronic filing system if required and then deleted.</a:t>
            </a:r>
          </a:p>
          <a:p>
            <a:r>
              <a:rPr lang="en-GB" dirty="0" smtClean="0"/>
              <a:t>To be completed by 31</a:t>
            </a:r>
            <a:r>
              <a:rPr lang="en-GB" baseline="30000" dirty="0" smtClean="0"/>
              <a:t>st</a:t>
            </a:r>
            <a:r>
              <a:rPr lang="en-GB" dirty="0" smtClean="0"/>
              <a:t> January 2020.</a:t>
            </a:r>
          </a:p>
          <a:p>
            <a:r>
              <a:rPr lang="en-GB" dirty="0" smtClean="0"/>
              <a:t>To work in this way going forward to remove the need to go back through electronic filing on a regular basis.</a:t>
            </a:r>
          </a:p>
          <a:p>
            <a:pPr marL="0" indent="0">
              <a:buNone/>
            </a:pPr>
            <a:endParaRPr lang="en-GB" dirty="0"/>
          </a:p>
        </p:txBody>
      </p:sp>
    </p:spTree>
    <p:extLst>
      <p:ext uri="{BB962C8B-B14F-4D97-AF65-F5344CB8AC3E}">
        <p14:creationId xmlns:p14="http://schemas.microsoft.com/office/powerpoint/2010/main" val="2597053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Compliance</a:t>
            </a:r>
            <a:endParaRPr lang="en-GB" dirty="0"/>
          </a:p>
        </p:txBody>
      </p:sp>
      <p:sp>
        <p:nvSpPr>
          <p:cNvPr id="3" name="Content Placeholder 2"/>
          <p:cNvSpPr>
            <a:spLocks noGrp="1"/>
          </p:cNvSpPr>
          <p:nvPr>
            <p:ph idx="1"/>
          </p:nvPr>
        </p:nvSpPr>
        <p:spPr>
          <a:xfrm>
            <a:off x="457200" y="1268760"/>
            <a:ext cx="8229600" cy="4752528"/>
          </a:xfrm>
        </p:spPr>
        <p:txBody>
          <a:bodyPr>
            <a:normAutofit fontScale="77500" lnSpcReduction="20000"/>
          </a:bodyPr>
          <a:lstStyle/>
          <a:p>
            <a:r>
              <a:rPr lang="en-GB" dirty="0"/>
              <a:t>Hard copies only need to be retained of legal documents and contracts, which should be filed securely and logged on a central tracking system</a:t>
            </a:r>
            <a:r>
              <a:rPr lang="en-GB" dirty="0" smtClean="0"/>
              <a:t>.</a:t>
            </a:r>
          </a:p>
          <a:p>
            <a:r>
              <a:rPr lang="en-GB" dirty="0" smtClean="0"/>
              <a:t>Paper files need to be checked, and if required to be kept, should be scanned in and saved to the appropriate folder on the shared drive. </a:t>
            </a:r>
          </a:p>
          <a:p>
            <a:r>
              <a:rPr lang="en-GB" dirty="0" smtClean="0"/>
              <a:t>They should then be shredded along with any files that are no longer required or are outside of their retention period.</a:t>
            </a:r>
          </a:p>
          <a:p>
            <a:r>
              <a:rPr lang="en-GB" dirty="0" smtClean="0"/>
              <a:t>If there is a need to keep a paper file, it needs to be recorded on the shared drive and filed in a secure, central filing system.</a:t>
            </a:r>
          </a:p>
          <a:p>
            <a:pPr lvl="0"/>
            <a:r>
              <a:rPr lang="en-GB" dirty="0">
                <a:solidFill>
                  <a:srgbClr val="EEECE1">
                    <a:lumMod val="10000"/>
                  </a:srgbClr>
                </a:solidFill>
              </a:rPr>
              <a:t>To be completed by 31</a:t>
            </a:r>
            <a:r>
              <a:rPr lang="en-GB" baseline="30000" dirty="0">
                <a:solidFill>
                  <a:srgbClr val="EEECE1">
                    <a:lumMod val="10000"/>
                  </a:srgbClr>
                </a:solidFill>
              </a:rPr>
              <a:t>st</a:t>
            </a:r>
            <a:r>
              <a:rPr lang="en-GB" dirty="0">
                <a:solidFill>
                  <a:srgbClr val="EEECE1">
                    <a:lumMod val="10000"/>
                  </a:srgbClr>
                </a:solidFill>
              </a:rPr>
              <a:t> </a:t>
            </a:r>
            <a:r>
              <a:rPr lang="en-GB" dirty="0" smtClean="0">
                <a:solidFill>
                  <a:srgbClr val="EEECE1">
                    <a:lumMod val="10000"/>
                  </a:srgbClr>
                </a:solidFill>
              </a:rPr>
              <a:t>March </a:t>
            </a:r>
            <a:r>
              <a:rPr lang="en-GB" dirty="0">
                <a:solidFill>
                  <a:srgbClr val="EEECE1">
                    <a:lumMod val="10000"/>
                  </a:srgbClr>
                </a:solidFill>
              </a:rPr>
              <a:t>2020.</a:t>
            </a:r>
          </a:p>
          <a:p>
            <a:pPr lvl="0"/>
            <a:r>
              <a:rPr lang="en-GB" dirty="0">
                <a:solidFill>
                  <a:srgbClr val="EEECE1">
                    <a:lumMod val="10000"/>
                  </a:srgbClr>
                </a:solidFill>
              </a:rPr>
              <a:t>To work in this way going forward to remove the need to go back through </a:t>
            </a:r>
            <a:r>
              <a:rPr lang="en-GB" dirty="0" smtClean="0">
                <a:solidFill>
                  <a:srgbClr val="EEECE1">
                    <a:lumMod val="10000"/>
                  </a:srgbClr>
                </a:solidFill>
              </a:rPr>
              <a:t>manual </a:t>
            </a:r>
            <a:r>
              <a:rPr lang="en-GB" dirty="0">
                <a:solidFill>
                  <a:srgbClr val="EEECE1">
                    <a:lumMod val="10000"/>
                  </a:srgbClr>
                </a:solidFill>
              </a:rPr>
              <a:t>filing on a regular basis.</a:t>
            </a:r>
          </a:p>
        </p:txBody>
      </p:sp>
    </p:spTree>
    <p:extLst>
      <p:ext uri="{BB962C8B-B14F-4D97-AF65-F5344CB8AC3E}">
        <p14:creationId xmlns:p14="http://schemas.microsoft.com/office/powerpoint/2010/main" val="3611992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GDPR came in to effect on 25</a:t>
            </a:r>
            <a:r>
              <a:rPr lang="en-GB" baseline="30000" dirty="0" smtClean="0"/>
              <a:t>th</a:t>
            </a:r>
            <a:r>
              <a:rPr lang="en-GB" dirty="0" smtClean="0"/>
              <a:t> May 2018.</a:t>
            </a:r>
          </a:p>
          <a:p>
            <a:r>
              <a:rPr lang="en-GB" dirty="0" smtClean="0"/>
              <a:t>GDPR does not apply to personal information processed for national security or law enforcement activities.</a:t>
            </a:r>
          </a:p>
          <a:p>
            <a:r>
              <a:rPr lang="en-GB" dirty="0" smtClean="0"/>
              <a:t>It applies to the support functions provided by the Force, e.g. finance, HR, and to activities conducted by non-police partners, i.e. the OPCC.</a:t>
            </a:r>
          </a:p>
        </p:txBody>
      </p:sp>
    </p:spTree>
    <p:extLst>
      <p:ext uri="{BB962C8B-B14F-4D97-AF65-F5344CB8AC3E}">
        <p14:creationId xmlns:p14="http://schemas.microsoft.com/office/powerpoint/2010/main" val="2529042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Data</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Information which relates to a living individual who can be identified from the data, or from the data and other information which is in the possession of, or is likely to come in to the possession of, the data controller.</a:t>
            </a:r>
          </a:p>
          <a:p>
            <a:r>
              <a:rPr lang="en-GB" dirty="0" smtClean="0"/>
              <a:t>The data controller is whoever is making the decisions about what data to collect and how it will be collected.</a:t>
            </a:r>
          </a:p>
          <a:p>
            <a:r>
              <a:rPr lang="en-GB" dirty="0" smtClean="0"/>
              <a:t>The information may be in either electronic or manual format.</a:t>
            </a:r>
          </a:p>
          <a:p>
            <a:endParaRPr lang="en-GB" dirty="0"/>
          </a:p>
        </p:txBody>
      </p:sp>
    </p:spTree>
    <p:extLst>
      <p:ext uri="{BB962C8B-B14F-4D97-AF65-F5344CB8AC3E}">
        <p14:creationId xmlns:p14="http://schemas.microsoft.com/office/powerpoint/2010/main" val="4023074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Determining </a:t>
            </a:r>
            <a:r>
              <a:rPr lang="en-GB" dirty="0"/>
              <a:t>W</a:t>
            </a:r>
            <a:r>
              <a:rPr lang="en-GB" dirty="0" smtClean="0"/>
              <a:t>hat is Personal Data</a:t>
            </a:r>
            <a:endParaRPr lang="en-GB" dirty="0"/>
          </a:p>
        </p:txBody>
      </p:sp>
      <p:sp>
        <p:nvSpPr>
          <p:cNvPr id="3" name="Content Placeholder 2"/>
          <p:cNvSpPr>
            <a:spLocks noGrp="1"/>
          </p:cNvSpPr>
          <p:nvPr>
            <p:ph idx="1"/>
          </p:nvPr>
        </p:nvSpPr>
        <p:spPr/>
        <p:txBody>
          <a:bodyPr>
            <a:normAutofit/>
          </a:bodyPr>
          <a:lstStyle/>
          <a:p>
            <a:r>
              <a:rPr lang="en-GB" dirty="0" smtClean="0"/>
              <a:t>The </a:t>
            </a:r>
            <a:r>
              <a:rPr lang="en-GB" dirty="0" err="1" smtClean="0"/>
              <a:t>ICO</a:t>
            </a:r>
            <a:r>
              <a:rPr lang="en-GB" dirty="0" smtClean="0"/>
              <a:t> has produced guidance to assist with identification of personal data.</a:t>
            </a:r>
          </a:p>
          <a:p>
            <a:r>
              <a:rPr lang="en-GB" dirty="0" smtClean="0"/>
              <a:t>This is in the pack and a useful reference guide.</a:t>
            </a:r>
          </a:p>
          <a:p>
            <a:r>
              <a:rPr lang="en-GB" dirty="0" smtClean="0"/>
              <a:t>If you are unsure, then ask.</a:t>
            </a:r>
          </a:p>
          <a:p>
            <a:r>
              <a:rPr lang="en-GB" dirty="0" smtClean="0"/>
              <a:t>Treat the information in the same way as personal data until you are sure it is not personal data.</a:t>
            </a:r>
          </a:p>
        </p:txBody>
      </p:sp>
    </p:spTree>
    <p:extLst>
      <p:ext uri="{BB962C8B-B14F-4D97-AF65-F5344CB8AC3E}">
        <p14:creationId xmlns:p14="http://schemas.microsoft.com/office/powerpoint/2010/main" val="473364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Privacy by Design</a:t>
            </a:r>
            <a:endParaRPr lang="en-GB" dirty="0"/>
          </a:p>
        </p:txBody>
      </p:sp>
      <p:sp>
        <p:nvSpPr>
          <p:cNvPr id="3" name="Content Placeholder 2"/>
          <p:cNvSpPr>
            <a:spLocks noGrp="1"/>
          </p:cNvSpPr>
          <p:nvPr>
            <p:ph idx="1"/>
          </p:nvPr>
        </p:nvSpPr>
        <p:spPr/>
        <p:txBody>
          <a:bodyPr>
            <a:normAutofit fontScale="92500"/>
          </a:bodyPr>
          <a:lstStyle/>
          <a:p>
            <a:r>
              <a:rPr lang="en-GB" dirty="0" smtClean="0"/>
              <a:t>Making sure personal data is embedded into standard processes and considered when purchasing new IT systems for storing personal data, developing policy or strategies and data sharing.</a:t>
            </a:r>
          </a:p>
          <a:p>
            <a:r>
              <a:rPr lang="en-GB" dirty="0" smtClean="0"/>
              <a:t>It is key that privacy is taken in to account in all of our work and is part of our daily practices.</a:t>
            </a:r>
          </a:p>
          <a:p>
            <a:r>
              <a:rPr lang="en-GB" dirty="0" smtClean="0"/>
              <a:t>The first step is the Privacy Notice that is available on our website.</a:t>
            </a:r>
            <a:endParaRPr lang="en-GB" dirty="0"/>
          </a:p>
        </p:txBody>
      </p:sp>
    </p:spTree>
    <p:extLst>
      <p:ext uri="{BB962C8B-B14F-4D97-AF65-F5344CB8AC3E}">
        <p14:creationId xmlns:p14="http://schemas.microsoft.com/office/powerpoint/2010/main" val="1653891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Special Category Data</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The GDPR defines special category data as</a:t>
            </a:r>
            <a:r>
              <a:rPr lang="en-GB" dirty="0" smtClean="0"/>
              <a:t>:</a:t>
            </a:r>
          </a:p>
          <a:p>
            <a:r>
              <a:rPr lang="en-GB" dirty="0"/>
              <a:t>P</a:t>
            </a:r>
            <a:r>
              <a:rPr lang="en-GB" dirty="0" smtClean="0"/>
              <a:t>ersonal </a:t>
            </a:r>
            <a:r>
              <a:rPr lang="en-GB" dirty="0"/>
              <a:t>data revealing </a:t>
            </a:r>
            <a:r>
              <a:rPr lang="en-GB" b="1" dirty="0"/>
              <a:t>racial or ethnic </a:t>
            </a:r>
            <a:r>
              <a:rPr lang="en-GB" b="1" dirty="0" smtClean="0"/>
              <a:t>origin</a:t>
            </a:r>
            <a:r>
              <a:rPr lang="en-GB" dirty="0" smtClean="0"/>
              <a:t>.</a:t>
            </a:r>
          </a:p>
          <a:p>
            <a:r>
              <a:rPr lang="en-GB" dirty="0" smtClean="0"/>
              <a:t>Personal </a:t>
            </a:r>
            <a:r>
              <a:rPr lang="en-GB" dirty="0"/>
              <a:t>data revealing </a:t>
            </a:r>
            <a:r>
              <a:rPr lang="en-GB" b="1" dirty="0"/>
              <a:t>political </a:t>
            </a:r>
            <a:r>
              <a:rPr lang="en-GB" b="1" dirty="0" smtClean="0"/>
              <a:t>opinions</a:t>
            </a:r>
            <a:r>
              <a:rPr lang="en-GB" dirty="0" smtClean="0"/>
              <a:t>.</a:t>
            </a:r>
          </a:p>
          <a:p>
            <a:r>
              <a:rPr lang="en-GB" dirty="0" smtClean="0"/>
              <a:t>Personal </a:t>
            </a:r>
            <a:r>
              <a:rPr lang="en-GB" dirty="0"/>
              <a:t>data revealing </a:t>
            </a:r>
            <a:r>
              <a:rPr lang="en-GB" b="1" dirty="0"/>
              <a:t>religious or philosophical </a:t>
            </a:r>
            <a:r>
              <a:rPr lang="en-GB" b="1" dirty="0" smtClean="0"/>
              <a:t>beliefs</a:t>
            </a:r>
            <a:r>
              <a:rPr lang="en-GB" dirty="0" smtClean="0"/>
              <a:t>.</a:t>
            </a:r>
          </a:p>
          <a:p>
            <a:r>
              <a:rPr lang="en-GB" dirty="0"/>
              <a:t>P</a:t>
            </a:r>
            <a:r>
              <a:rPr lang="en-GB" dirty="0" smtClean="0"/>
              <a:t>ersonal </a:t>
            </a:r>
            <a:r>
              <a:rPr lang="en-GB" dirty="0"/>
              <a:t>data revealing </a:t>
            </a:r>
            <a:r>
              <a:rPr lang="en-GB" b="1" dirty="0"/>
              <a:t>trade union </a:t>
            </a:r>
            <a:r>
              <a:rPr lang="en-GB" b="1" dirty="0" smtClean="0"/>
              <a:t>membership</a:t>
            </a:r>
            <a:r>
              <a:rPr lang="en-GB" dirty="0" smtClean="0"/>
              <a:t>.</a:t>
            </a:r>
          </a:p>
          <a:p>
            <a:r>
              <a:rPr lang="en-GB" b="1" dirty="0" smtClean="0"/>
              <a:t>Genetic data</a:t>
            </a:r>
            <a:r>
              <a:rPr lang="en-GB" dirty="0" smtClean="0"/>
              <a:t>.</a:t>
            </a:r>
          </a:p>
          <a:p>
            <a:r>
              <a:rPr lang="en-GB" b="1" dirty="0" smtClean="0"/>
              <a:t>Biometric </a:t>
            </a:r>
            <a:r>
              <a:rPr lang="en-GB" b="1" dirty="0"/>
              <a:t>data</a:t>
            </a:r>
            <a:r>
              <a:rPr lang="en-GB" dirty="0"/>
              <a:t> (where used for identification purposes</a:t>
            </a:r>
            <a:r>
              <a:rPr lang="en-GB" dirty="0" smtClean="0"/>
              <a:t>).</a:t>
            </a:r>
          </a:p>
          <a:p>
            <a:r>
              <a:rPr lang="en-GB" dirty="0" smtClean="0"/>
              <a:t>Data </a:t>
            </a:r>
            <a:r>
              <a:rPr lang="en-GB" dirty="0"/>
              <a:t>concerning </a:t>
            </a:r>
            <a:r>
              <a:rPr lang="en-GB" b="1" dirty="0" smtClean="0"/>
              <a:t>health</a:t>
            </a:r>
            <a:r>
              <a:rPr lang="en-GB" dirty="0" smtClean="0"/>
              <a:t>.</a:t>
            </a:r>
          </a:p>
          <a:p>
            <a:r>
              <a:rPr lang="en-GB" dirty="0" smtClean="0"/>
              <a:t>Data </a:t>
            </a:r>
            <a:r>
              <a:rPr lang="en-GB" dirty="0"/>
              <a:t>concerning a person’s </a:t>
            </a:r>
            <a:r>
              <a:rPr lang="en-GB" b="1" dirty="0"/>
              <a:t>sex </a:t>
            </a:r>
            <a:r>
              <a:rPr lang="en-GB" b="1" dirty="0" smtClean="0"/>
              <a:t>life</a:t>
            </a:r>
            <a:r>
              <a:rPr lang="en-GB" dirty="0" smtClean="0"/>
              <a:t>.</a:t>
            </a:r>
          </a:p>
          <a:p>
            <a:r>
              <a:rPr lang="en-GB" dirty="0" smtClean="0"/>
              <a:t>Data </a:t>
            </a:r>
            <a:r>
              <a:rPr lang="en-GB" dirty="0"/>
              <a:t>concerning a person’s </a:t>
            </a:r>
            <a:r>
              <a:rPr lang="en-GB" b="1" dirty="0"/>
              <a:t>sexual orientation</a:t>
            </a:r>
            <a:r>
              <a:rPr lang="en-GB" dirty="0" smtClean="0"/>
              <a:t>.</a:t>
            </a:r>
          </a:p>
          <a:p>
            <a:r>
              <a:rPr lang="en-GB" dirty="0"/>
              <a:t>This does not include personal data about criminal allegations, proceedings or convictions, as separate rules </a:t>
            </a:r>
            <a:r>
              <a:rPr lang="en-GB" dirty="0" smtClean="0"/>
              <a:t>apply for criminal offence data that pertain to law enforcement agencies.</a:t>
            </a:r>
            <a:endParaRPr lang="en-GB" dirty="0"/>
          </a:p>
          <a:p>
            <a:endParaRPr lang="en-GB" dirty="0"/>
          </a:p>
        </p:txBody>
      </p:sp>
    </p:spTree>
    <p:extLst>
      <p:ext uri="{BB962C8B-B14F-4D97-AF65-F5344CB8AC3E}">
        <p14:creationId xmlns:p14="http://schemas.microsoft.com/office/powerpoint/2010/main" val="2347737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Procedures</a:t>
            </a:r>
            <a:endParaRPr lang="en-GB" dirty="0"/>
          </a:p>
        </p:txBody>
      </p:sp>
      <p:sp>
        <p:nvSpPr>
          <p:cNvPr id="3" name="Content Placeholder 2"/>
          <p:cNvSpPr>
            <a:spLocks noGrp="1"/>
          </p:cNvSpPr>
          <p:nvPr>
            <p:ph idx="1"/>
          </p:nvPr>
        </p:nvSpPr>
        <p:spPr>
          <a:xfrm>
            <a:off x="457200" y="1268760"/>
            <a:ext cx="8229600" cy="4752529"/>
          </a:xfrm>
        </p:spPr>
        <p:txBody>
          <a:bodyPr>
            <a:normAutofit fontScale="85000" lnSpcReduction="10000"/>
          </a:bodyPr>
          <a:lstStyle/>
          <a:p>
            <a:r>
              <a:rPr lang="en-GB" dirty="0" smtClean="0"/>
              <a:t>Duty process.</a:t>
            </a:r>
          </a:p>
          <a:p>
            <a:r>
              <a:rPr lang="en-GB" dirty="0" smtClean="0"/>
              <a:t>E-mails – individual accounts and group mailboxes.</a:t>
            </a:r>
          </a:p>
          <a:p>
            <a:r>
              <a:rPr lang="en-GB" dirty="0" smtClean="0"/>
              <a:t>Calendar entries including names, e.g. meeting about complainant X/ Telephone Mrs X.</a:t>
            </a:r>
          </a:p>
          <a:p>
            <a:r>
              <a:rPr lang="en-GB" dirty="0" smtClean="0"/>
              <a:t>Electronic files.</a:t>
            </a:r>
          </a:p>
          <a:p>
            <a:r>
              <a:rPr lang="en-GB" dirty="0" smtClean="0"/>
              <a:t>Paper </a:t>
            </a:r>
            <a:r>
              <a:rPr lang="en-GB" dirty="0"/>
              <a:t>files</a:t>
            </a:r>
            <a:r>
              <a:rPr lang="en-GB" dirty="0" smtClean="0"/>
              <a:t>.</a:t>
            </a:r>
          </a:p>
          <a:p>
            <a:r>
              <a:rPr lang="en-GB" dirty="0"/>
              <a:t>Retention periods</a:t>
            </a:r>
            <a:r>
              <a:rPr lang="en-GB" dirty="0" smtClean="0"/>
              <a:t>.</a:t>
            </a:r>
          </a:p>
          <a:p>
            <a:r>
              <a:rPr lang="en-GB" dirty="0" smtClean="0"/>
              <a:t>We need to have one record of personal data to enable the right to access, right to erasure, right to restrict processing, right to object and right to amendment.</a:t>
            </a:r>
          </a:p>
          <a:p>
            <a:endParaRPr lang="en-GB" dirty="0"/>
          </a:p>
          <a:p>
            <a:endParaRPr lang="en-GB" dirty="0"/>
          </a:p>
        </p:txBody>
      </p:sp>
    </p:spTree>
    <p:extLst>
      <p:ext uri="{BB962C8B-B14F-4D97-AF65-F5344CB8AC3E}">
        <p14:creationId xmlns:p14="http://schemas.microsoft.com/office/powerpoint/2010/main" val="1035254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Duty Process</a:t>
            </a:r>
            <a:endParaRPr lang="en-GB" dirty="0"/>
          </a:p>
        </p:txBody>
      </p:sp>
      <p:sp>
        <p:nvSpPr>
          <p:cNvPr id="3" name="Content Placeholder 2"/>
          <p:cNvSpPr>
            <a:spLocks noGrp="1"/>
          </p:cNvSpPr>
          <p:nvPr>
            <p:ph idx="1"/>
          </p:nvPr>
        </p:nvSpPr>
        <p:spPr/>
        <p:txBody>
          <a:bodyPr>
            <a:normAutofit fontScale="92500"/>
          </a:bodyPr>
          <a:lstStyle/>
          <a:p>
            <a:r>
              <a:rPr lang="en-GB" dirty="0" smtClean="0"/>
              <a:t>Flowchart.</a:t>
            </a:r>
          </a:p>
          <a:p>
            <a:r>
              <a:rPr lang="en-GB" dirty="0" smtClean="0"/>
              <a:t>Nothing should be forwarded outside of the OPCC without gaining consent, even to the Police.  It doesn’t matter if the e-mail is addressed to somebody else, if it has come to our inbox we cannot pass it on without permission.</a:t>
            </a:r>
          </a:p>
          <a:p>
            <a:r>
              <a:rPr lang="en-GB" dirty="0" smtClean="0"/>
              <a:t>The e-mail address of the sender can count as personal data unless it is a generic organisation address.</a:t>
            </a:r>
          </a:p>
          <a:p>
            <a:endParaRPr lang="en-GB" dirty="0"/>
          </a:p>
        </p:txBody>
      </p:sp>
    </p:spTree>
    <p:extLst>
      <p:ext uri="{BB962C8B-B14F-4D97-AF65-F5344CB8AC3E}">
        <p14:creationId xmlns:p14="http://schemas.microsoft.com/office/powerpoint/2010/main" val="3925713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Consent under GDPR must be:</a:t>
            </a:r>
          </a:p>
          <a:p>
            <a:pPr>
              <a:buFont typeface="Wingdings" panose="05000000000000000000" pitchFamily="2" charset="2"/>
              <a:buChar char="Ø"/>
            </a:pPr>
            <a:r>
              <a:rPr lang="en-GB" dirty="0" smtClean="0"/>
              <a:t>Freely given.</a:t>
            </a:r>
          </a:p>
          <a:p>
            <a:pPr>
              <a:buFont typeface="Wingdings" panose="05000000000000000000" pitchFamily="2" charset="2"/>
              <a:buChar char="Ø"/>
            </a:pPr>
            <a:r>
              <a:rPr lang="en-GB" dirty="0" smtClean="0"/>
              <a:t>Specific.</a:t>
            </a:r>
          </a:p>
          <a:p>
            <a:pPr>
              <a:buFont typeface="Wingdings" panose="05000000000000000000" pitchFamily="2" charset="2"/>
              <a:buChar char="Ø"/>
            </a:pPr>
            <a:r>
              <a:rPr lang="en-GB" dirty="0" smtClean="0"/>
              <a:t>Informed and;</a:t>
            </a:r>
          </a:p>
          <a:p>
            <a:pPr>
              <a:buFont typeface="Wingdings" panose="05000000000000000000" pitchFamily="2" charset="2"/>
              <a:buChar char="Ø"/>
            </a:pPr>
            <a:r>
              <a:rPr lang="en-GB" dirty="0" smtClean="0"/>
              <a:t>An unambiguous indication of the individual’s wishes.</a:t>
            </a:r>
          </a:p>
          <a:p>
            <a:pPr>
              <a:buFont typeface="Wingdings" panose="05000000000000000000" pitchFamily="2" charset="2"/>
              <a:buChar char="Ø"/>
            </a:pPr>
            <a:r>
              <a:rPr lang="en-GB" dirty="0" smtClean="0"/>
              <a:t>Must be separate from other terms and conditions.</a:t>
            </a:r>
          </a:p>
          <a:p>
            <a:pPr>
              <a:buFont typeface="Wingdings" panose="05000000000000000000" pitchFamily="2" charset="2"/>
              <a:buChar char="Ø"/>
            </a:pPr>
            <a:r>
              <a:rPr lang="en-GB" dirty="0" smtClean="0"/>
              <a:t>There must be a simple way for people to withdraw their consent.</a:t>
            </a:r>
          </a:p>
          <a:p>
            <a:pPr>
              <a:buFont typeface="Wingdings" panose="05000000000000000000" pitchFamily="2" charset="2"/>
              <a:buChar char="Ø"/>
            </a:pPr>
            <a:r>
              <a:rPr lang="en-GB" dirty="0" smtClean="0"/>
              <a:t>Has to be verifiable.</a:t>
            </a:r>
          </a:p>
        </p:txBody>
      </p:sp>
    </p:spTree>
    <p:extLst>
      <p:ext uri="{BB962C8B-B14F-4D97-AF65-F5344CB8AC3E}">
        <p14:creationId xmlns:p14="http://schemas.microsoft.com/office/powerpoint/2010/main" val="238968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PCC Presentation">
  <a:themeElements>
    <a:clrScheme name="OPCC">
      <a:dk1>
        <a:srgbClr val="01478D"/>
      </a:dk1>
      <a:lt1>
        <a:sysClr val="window" lastClr="FFFFFF"/>
      </a:lt1>
      <a:dk2>
        <a:srgbClr val="01478D"/>
      </a:dk2>
      <a:lt2>
        <a:srgbClr val="EEECE1"/>
      </a:lt2>
      <a:accent1>
        <a:srgbClr val="3399FF"/>
      </a:accent1>
      <a:accent2>
        <a:srgbClr val="057F30"/>
      </a:accent2>
      <a:accent3>
        <a:srgbClr val="9BBB59"/>
      </a:accent3>
      <a:accent4>
        <a:srgbClr val="CF1619"/>
      </a:accent4>
      <a:accent5>
        <a:srgbClr val="FFC000"/>
      </a:accent5>
      <a:accent6>
        <a:srgbClr val="FCD500"/>
      </a:accent6>
      <a:hlink>
        <a:srgbClr val="3399FF"/>
      </a:hlink>
      <a:folHlink>
        <a:srgbClr val="3399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OPCC Presentation</Template>
  <TotalTime>1034</TotalTime>
  <Words>857</Words>
  <Application>Microsoft Office PowerPoint</Application>
  <PresentationFormat>On-screen Show (4:3)</PresentationFormat>
  <Paragraphs>81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OPCC Presentation</vt:lpstr>
      <vt:lpstr>GDPR</vt:lpstr>
      <vt:lpstr>Overview</vt:lpstr>
      <vt:lpstr>Personal Data</vt:lpstr>
      <vt:lpstr>Determining What is Personal Data</vt:lpstr>
      <vt:lpstr>Privacy by Design</vt:lpstr>
      <vt:lpstr>Special Category Data</vt:lpstr>
      <vt:lpstr>Team Procedures</vt:lpstr>
      <vt:lpstr>Duty Process</vt:lpstr>
      <vt:lpstr>Consent</vt:lpstr>
      <vt:lpstr>Data Breaches</vt:lpstr>
      <vt:lpstr>Compliance</vt:lpstr>
      <vt:lpstr>Compliance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Mullis,Debbie 5900</dc:creator>
  <cp:lastModifiedBy>Mullis,Debbie 5900</cp:lastModifiedBy>
  <cp:revision>87</cp:revision>
  <cp:lastPrinted>2019-12-11T09:22:17Z</cp:lastPrinted>
  <dcterms:created xsi:type="dcterms:W3CDTF">2019-11-20T10:36:10Z</dcterms:created>
  <dcterms:modified xsi:type="dcterms:W3CDTF">2019-12-19T13:55:41Z</dcterms:modified>
</cp:coreProperties>
</file>