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4"/>
  </p:notes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6" r:id="rId9"/>
    <p:sldId id="263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478F-562B-4EE1-BC98-2F8C6FE96AC0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38B96-92B4-4540-995B-7CF67506D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0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05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2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60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9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9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2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7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7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3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BD65-341C-447C-91E3-7918BDD011BF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AFE5-19A8-42DA-A454-AA037B6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bby.simkin@Warwickshire.pnn.police.uk" TargetMode="External"/><Relationship Id="rId2" Type="http://schemas.openxmlformats.org/officeDocument/2006/relationships/hyperlink" Target="mailto:grants@Warwickshire.pnn.police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ristopher.Lewis@Warwickshire.pnn.police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5926"/>
          </a:xfrm>
        </p:spPr>
        <p:txBody>
          <a:bodyPr/>
          <a:lstStyle/>
          <a:p>
            <a:r>
              <a:rPr lang="en-GB" dirty="0" smtClean="0"/>
              <a:t>Road Safety Grant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76244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Application Guidance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614" y="3404125"/>
            <a:ext cx="4914771" cy="314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51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Evaluation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There is a stringent evaluation process for all of our grants’ schemes.</a:t>
            </a:r>
          </a:p>
          <a:p>
            <a:r>
              <a:rPr lang="en-GB" dirty="0" smtClean="0"/>
              <a:t>For the road safety grant scheme, a panel has been assembled of approximately 5 individuals from the OPCC and other organisations with appropriate expertise.</a:t>
            </a:r>
          </a:p>
          <a:p>
            <a:r>
              <a:rPr lang="en-GB" dirty="0" smtClean="0"/>
              <a:t>A minimum of 2 evaluation officers will evaluate each application and agree to an average score.</a:t>
            </a:r>
          </a:p>
          <a:p>
            <a:r>
              <a:rPr lang="en-GB" dirty="0" smtClean="0"/>
              <a:t>These scores and accompanying comments will be discussed for panel-wide approval, with the opportunity for dissention.</a:t>
            </a:r>
          </a:p>
          <a:p>
            <a:r>
              <a:rPr lang="en-GB" dirty="0" smtClean="0"/>
              <a:t>Panel recommendations will be put forward to the Police and Crime Commissioner for his decision.</a:t>
            </a:r>
          </a:p>
          <a:p>
            <a:r>
              <a:rPr lang="en-GB" dirty="0" smtClean="0"/>
              <a:t>Final decision rests with the Police and Crime Commissioner.</a:t>
            </a:r>
          </a:p>
        </p:txBody>
      </p:sp>
    </p:spTree>
    <p:extLst>
      <p:ext uri="{BB962C8B-B14F-4D97-AF65-F5344CB8AC3E}">
        <p14:creationId xmlns:p14="http://schemas.microsoft.com/office/powerpoint/2010/main" val="395734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Timeline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12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 </a:t>
            </a:r>
            <a:r>
              <a:rPr lang="en-GB" dirty="0" smtClean="0"/>
              <a:t>– Road Safety Networking Event</a:t>
            </a:r>
          </a:p>
          <a:p>
            <a:r>
              <a:rPr lang="en-GB" b="1" dirty="0" smtClean="0"/>
              <a:t>24</a:t>
            </a:r>
            <a:r>
              <a:rPr lang="en-GB" b="1" baseline="30000" dirty="0" smtClean="0"/>
              <a:t>th</a:t>
            </a:r>
            <a:r>
              <a:rPr lang="en-GB" b="1" dirty="0" smtClean="0"/>
              <a:t> April </a:t>
            </a:r>
            <a:r>
              <a:rPr lang="en-GB" dirty="0" smtClean="0"/>
              <a:t>– Road Safety Grant Launch (applications open!)</a:t>
            </a:r>
          </a:p>
          <a:p>
            <a:r>
              <a:rPr lang="en-GB" b="1" dirty="0" smtClean="0"/>
              <a:t>24</a:t>
            </a:r>
            <a:r>
              <a:rPr lang="en-GB" b="1" baseline="30000" dirty="0" smtClean="0"/>
              <a:t>th</a:t>
            </a:r>
            <a:r>
              <a:rPr lang="en-GB" b="1" dirty="0" smtClean="0"/>
              <a:t> May </a:t>
            </a:r>
            <a:r>
              <a:rPr lang="en-GB" dirty="0" smtClean="0"/>
              <a:t>– Road Safety Grant Applications Deadline</a:t>
            </a:r>
          </a:p>
          <a:p>
            <a:r>
              <a:rPr lang="en-GB" b="1" dirty="0" smtClean="0"/>
              <a:t>June</a:t>
            </a:r>
            <a:r>
              <a:rPr lang="en-GB" dirty="0" smtClean="0"/>
              <a:t> – Evaluation</a:t>
            </a:r>
          </a:p>
          <a:p>
            <a:r>
              <a:rPr lang="en-GB" b="1" dirty="0" smtClean="0"/>
              <a:t>July</a:t>
            </a:r>
            <a:r>
              <a:rPr lang="en-GB" dirty="0" smtClean="0"/>
              <a:t> – Applicants notified and payments processed</a:t>
            </a:r>
          </a:p>
        </p:txBody>
      </p:sp>
    </p:spTree>
    <p:extLst>
      <p:ext uri="{BB962C8B-B14F-4D97-AF65-F5344CB8AC3E}">
        <p14:creationId xmlns:p14="http://schemas.microsoft.com/office/powerpoint/2010/main" val="122832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Thank-you for listening!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grants@Warwickshire.pnn.police.uk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/>
              </a:rPr>
              <a:t>Abby.Simkin@Warwickshire.pnn.police.uk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Christopher.Lewis@Warwickshire.pnn.police.uk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15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Road Safety in the Police and Crime Plan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4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“Road safety and the policing of our roads remains a key concern when I speak with local people across Warwickshire. Warwickshire has 143 miles of major motorway and A roads. Our roads need to be safe for those who use them. Policing and enforcement is only one aspect of road safety; the engineering of road layouts and education of road users are also vital partnership responsibilities.”</a:t>
            </a:r>
          </a:p>
          <a:p>
            <a:r>
              <a:rPr lang="en-GB" dirty="0" smtClean="0"/>
              <a:t>New developments in Warwickshire such as the building of HS2 and the 68, 500 new homes </a:t>
            </a:r>
            <a:r>
              <a:rPr lang="en-GB" dirty="0"/>
              <a:t>proposed </a:t>
            </a:r>
            <a:r>
              <a:rPr lang="en-GB" dirty="0" smtClean="0"/>
              <a:t>to be </a:t>
            </a:r>
            <a:r>
              <a:rPr lang="en-GB" dirty="0"/>
              <a:t>built in Warwickshire by </a:t>
            </a:r>
            <a:r>
              <a:rPr lang="en-GB" dirty="0" smtClean="0"/>
              <a:t>2026 will bring challenges. Warwickshire roads will be affected and will need close </a:t>
            </a:r>
            <a:r>
              <a:rPr lang="en-GB" dirty="0"/>
              <a:t>scrutiny to ensure that the impact of </a:t>
            </a:r>
            <a:r>
              <a:rPr lang="en-GB" dirty="0" smtClean="0"/>
              <a:t>future demand </a:t>
            </a:r>
            <a:r>
              <a:rPr lang="en-GB" dirty="0"/>
              <a:t>continues to be planned for and </a:t>
            </a:r>
            <a:r>
              <a:rPr lang="en-GB" dirty="0" smtClean="0"/>
              <a:t>monitored effectively.</a:t>
            </a:r>
          </a:p>
          <a:p>
            <a:r>
              <a:rPr lang="en-GB" dirty="0" smtClean="0"/>
              <a:t>The Plan commits to making roads safer and reduce the number of people killed or seriously injured (KSI).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9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Road Safety fits into all of the core OPCC Priorities in the Police and Crime Plan</a:t>
            </a:r>
            <a:endParaRPr lang="en-GB" b="1" dirty="0"/>
          </a:p>
        </p:txBody>
      </p:sp>
      <p:pic>
        <p:nvPicPr>
          <p:cNvPr id="5" name="Picture 2" descr="H:\OPCC 16-20\Media and Communications\Photos\PCP Logos\Police and Crime Plan objectiv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37" y="2199527"/>
            <a:ext cx="10712363" cy="367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03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Your Priorities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Based on today’s discussion…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7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Guidance Notes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1586"/>
          </a:xfrm>
        </p:spPr>
        <p:txBody>
          <a:bodyPr>
            <a:normAutofit/>
          </a:bodyPr>
          <a:lstStyle/>
          <a:p>
            <a:r>
              <a:rPr lang="en-GB" dirty="0" smtClean="0"/>
              <a:t>When we launch the Road Safety Grant Scheme in the next 2-3 weeks, we will issue a set of guidance notes.</a:t>
            </a:r>
          </a:p>
          <a:p>
            <a:r>
              <a:rPr lang="en-GB" dirty="0" smtClean="0"/>
              <a:t>The guidance notes will explain:</a:t>
            </a:r>
          </a:p>
          <a:p>
            <a:pPr lvl="1"/>
            <a:r>
              <a:rPr lang="en-GB" dirty="0" smtClean="0"/>
              <a:t>The legal and policy implications for applicant organisations e.g. constituted as a legal entity, published financial accounts, safeguarding policy etc.</a:t>
            </a:r>
          </a:p>
          <a:p>
            <a:pPr lvl="1"/>
            <a:r>
              <a:rPr lang="en-GB" dirty="0" smtClean="0"/>
              <a:t>What information must be provided about your project and when</a:t>
            </a:r>
          </a:p>
          <a:p>
            <a:pPr lvl="1"/>
            <a:r>
              <a:rPr lang="en-GB" dirty="0" smtClean="0"/>
              <a:t>What project types would and would not be eligible for funding</a:t>
            </a:r>
          </a:p>
          <a:p>
            <a:pPr lvl="1"/>
            <a:r>
              <a:rPr lang="en-GB" dirty="0" smtClean="0"/>
              <a:t>How bids are evaluated.</a:t>
            </a:r>
          </a:p>
          <a:p>
            <a:r>
              <a:rPr lang="en-GB" dirty="0" smtClean="0"/>
              <a:t>They are reflective of our priorities and research, and what partners like you have told us today and at other times.</a:t>
            </a:r>
          </a:p>
          <a:p>
            <a:r>
              <a:rPr lang="en-GB" dirty="0" smtClean="0"/>
              <a:t>Please read them!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64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511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What we are looking for…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074"/>
            <a:ext cx="10515600" cy="5305925"/>
          </a:xfrm>
        </p:spPr>
        <p:txBody>
          <a:bodyPr>
            <a:normAutofit/>
          </a:bodyPr>
          <a:lstStyle/>
          <a:p>
            <a:r>
              <a:rPr lang="en-GB" dirty="0" smtClean="0"/>
              <a:t>Certain criteria are likely to strengthen your bid:</a:t>
            </a:r>
          </a:p>
          <a:p>
            <a:pPr lvl="1"/>
            <a:r>
              <a:rPr lang="en-GB" dirty="0" smtClean="0"/>
              <a:t>Contributing to the Police and Crime Plan aims (at least one is necessary, more are added value)</a:t>
            </a:r>
          </a:p>
          <a:p>
            <a:pPr lvl="1"/>
            <a:r>
              <a:rPr lang="en-GB" dirty="0" smtClean="0"/>
              <a:t>Measureable and demonstrable impact</a:t>
            </a:r>
          </a:p>
          <a:p>
            <a:pPr lvl="1"/>
            <a:r>
              <a:rPr lang="en-GB" dirty="0" smtClean="0"/>
              <a:t>Based on a clear and evidenced case of ‘need’</a:t>
            </a:r>
          </a:p>
          <a:p>
            <a:pPr lvl="1"/>
            <a:r>
              <a:rPr lang="en-GB" dirty="0" smtClean="0"/>
              <a:t>Planned and/or operated in a partnership/multiagency setting</a:t>
            </a:r>
          </a:p>
          <a:p>
            <a:pPr lvl="1"/>
            <a:r>
              <a:rPr lang="en-GB" dirty="0" smtClean="0"/>
              <a:t>Good value for money</a:t>
            </a:r>
          </a:p>
          <a:p>
            <a:pPr lvl="1"/>
            <a:r>
              <a:rPr lang="en-GB" dirty="0" smtClean="0"/>
              <a:t>Match-funding provided from elsewhere</a:t>
            </a:r>
          </a:p>
          <a:p>
            <a:pPr lvl="1"/>
            <a:r>
              <a:rPr lang="en-GB" dirty="0" smtClean="0"/>
              <a:t>Use of volunteers</a:t>
            </a:r>
          </a:p>
          <a:p>
            <a:pPr lvl="1"/>
            <a:r>
              <a:rPr lang="en-GB" dirty="0" smtClean="0"/>
              <a:t>Explanatory and comprehendible bid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ignificant reach to a quantity of people benefitted, or significant qualitative impact on a few</a:t>
            </a:r>
          </a:p>
          <a:p>
            <a:pPr lvl="1"/>
            <a:r>
              <a:rPr lang="en-GB" dirty="0" smtClean="0"/>
              <a:t>Clear plan of </a:t>
            </a:r>
            <a:r>
              <a:rPr lang="en-GB" b="1" dirty="0" smtClean="0"/>
              <a:t>how </a:t>
            </a:r>
            <a:r>
              <a:rPr lang="en-GB" dirty="0" smtClean="0"/>
              <a:t>the project will be implemented.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395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wary of these pitfalls…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49" y="1825624"/>
            <a:ext cx="10930597" cy="5032375"/>
          </a:xfrm>
        </p:spPr>
        <p:txBody>
          <a:bodyPr>
            <a:normAutofit/>
          </a:bodyPr>
          <a:lstStyle/>
          <a:p>
            <a:r>
              <a:rPr lang="en-GB" dirty="0" smtClean="0"/>
              <a:t>A bid may be weakened if:</a:t>
            </a:r>
          </a:p>
          <a:p>
            <a:pPr lvl="1"/>
            <a:r>
              <a:rPr lang="en-GB" dirty="0" smtClean="0"/>
              <a:t>Evidence for the project’s need is not appropriately evidenced</a:t>
            </a:r>
          </a:p>
          <a:p>
            <a:pPr lvl="1"/>
            <a:r>
              <a:rPr lang="en-GB" dirty="0" smtClean="0"/>
              <a:t>The bid is very brief or carelessly executed</a:t>
            </a:r>
          </a:p>
          <a:p>
            <a:pPr lvl="1"/>
            <a:r>
              <a:rPr lang="en-GB" dirty="0" smtClean="0"/>
              <a:t>The bid is generic (not specific to this grant)</a:t>
            </a:r>
          </a:p>
          <a:p>
            <a:pPr lvl="1"/>
            <a:r>
              <a:rPr lang="en-GB" dirty="0" smtClean="0"/>
              <a:t>Links to the grant criteria/Police and Crime Plan are not clearly drawn</a:t>
            </a:r>
          </a:p>
          <a:p>
            <a:pPr lvl="1"/>
            <a:r>
              <a:rPr lang="en-GB" dirty="0" smtClean="0"/>
              <a:t>Evidence of impact (if the project is pre-existing) is not provided.</a:t>
            </a:r>
          </a:p>
          <a:p>
            <a:r>
              <a:rPr lang="en-GB" dirty="0" smtClean="0"/>
              <a:t>There </a:t>
            </a:r>
            <a:r>
              <a:rPr lang="en-GB" dirty="0"/>
              <a:t>are few criteria </a:t>
            </a:r>
            <a:r>
              <a:rPr lang="en-GB" dirty="0" smtClean="0"/>
              <a:t>which strictly exclude </a:t>
            </a:r>
            <a:r>
              <a:rPr lang="en-GB" dirty="0"/>
              <a:t>a bid </a:t>
            </a:r>
            <a:r>
              <a:rPr lang="en-GB" dirty="0" smtClean="0"/>
              <a:t>except if:</a:t>
            </a:r>
            <a:endParaRPr lang="en-GB" dirty="0"/>
          </a:p>
          <a:p>
            <a:pPr lvl="1"/>
            <a:r>
              <a:rPr lang="en-GB" dirty="0"/>
              <a:t>A</a:t>
            </a:r>
            <a:r>
              <a:rPr lang="en-GB" dirty="0" smtClean="0"/>
              <a:t> bid does not </a:t>
            </a:r>
            <a:r>
              <a:rPr lang="en-GB" dirty="0"/>
              <a:t>contribute to road safety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project </a:t>
            </a:r>
            <a:r>
              <a:rPr lang="en-GB" dirty="0" smtClean="0"/>
              <a:t>will not </a:t>
            </a:r>
            <a:r>
              <a:rPr lang="en-GB" dirty="0"/>
              <a:t>take place in </a:t>
            </a:r>
            <a:r>
              <a:rPr lang="en-GB" dirty="0" smtClean="0"/>
              <a:t>Warwickshire or if the funding may not be directly deployed in Warwickshire</a:t>
            </a:r>
          </a:p>
          <a:p>
            <a:pPr lvl="1"/>
            <a:r>
              <a:rPr lang="en-GB" dirty="0" smtClean="0"/>
              <a:t>Guidance notes are ignored.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16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Our Expectations of Grant Recipients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Good and timely application to the grants process</a:t>
            </a:r>
          </a:p>
          <a:p>
            <a:r>
              <a:rPr lang="en-GB" dirty="0" smtClean="0"/>
              <a:t>Good communication</a:t>
            </a:r>
          </a:p>
          <a:p>
            <a:r>
              <a:rPr lang="en-GB" dirty="0" smtClean="0"/>
              <a:t>Honesty – if things change or there are “bumps in the road”, let us know</a:t>
            </a:r>
          </a:p>
          <a:p>
            <a:r>
              <a:rPr lang="en-GB" dirty="0" smtClean="0"/>
              <a:t>Forward planning for monitoring purposes</a:t>
            </a:r>
          </a:p>
          <a:p>
            <a:r>
              <a:rPr lang="en-GB" dirty="0" smtClean="0"/>
              <a:t>Regular monitoring/evaluation through quarterly returns and an end of year/end of project report</a:t>
            </a:r>
          </a:p>
          <a:p>
            <a:r>
              <a:rPr lang="en-GB" dirty="0" smtClean="0"/>
              <a:t>Publicity to include OPCC credit for funding</a:t>
            </a:r>
          </a:p>
          <a:p>
            <a:r>
              <a:rPr lang="en-GB" dirty="0" smtClean="0"/>
              <a:t>Return of unused funds at the end of the funding period</a:t>
            </a:r>
          </a:p>
          <a:p>
            <a:r>
              <a:rPr lang="en-GB" dirty="0" smtClean="0"/>
              <a:t>Support to OPCC in lessons learning and partnership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75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Application – Documentation to Submit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603" y="1978025"/>
            <a:ext cx="5520397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Safeguarding policies</a:t>
            </a:r>
          </a:p>
          <a:p>
            <a:r>
              <a:rPr lang="en-GB" dirty="0" smtClean="0"/>
              <a:t>Public Liability Insurance certificate</a:t>
            </a:r>
          </a:p>
          <a:p>
            <a:r>
              <a:rPr lang="en-GB" dirty="0" smtClean="0"/>
              <a:t>Appropriate staff training</a:t>
            </a:r>
          </a:p>
          <a:p>
            <a:r>
              <a:rPr lang="en-GB" dirty="0" smtClean="0"/>
              <a:t>Most recent set of published financial accounts</a:t>
            </a:r>
          </a:p>
          <a:p>
            <a:r>
              <a:rPr lang="en-GB" dirty="0" smtClean="0"/>
              <a:t>Risk assessments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91066" y="1978025"/>
            <a:ext cx="55227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Equality and diversity policy</a:t>
            </a:r>
          </a:p>
          <a:p>
            <a:r>
              <a:rPr lang="en-GB" dirty="0" smtClean="0"/>
              <a:t>Organisational Constitution</a:t>
            </a:r>
          </a:p>
          <a:p>
            <a:r>
              <a:rPr lang="en-GB" dirty="0" smtClean="0"/>
              <a:t>Modern Slavery commitment</a:t>
            </a:r>
          </a:p>
          <a:p>
            <a:r>
              <a:rPr lang="en-GB" dirty="0" smtClean="0"/>
              <a:t>Data Protection and GDPR policies</a:t>
            </a:r>
          </a:p>
          <a:p>
            <a:r>
              <a:rPr lang="en-GB" dirty="0" smtClean="0"/>
              <a:t>FOI – grounds for exemption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02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770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Road Safety Grant</vt:lpstr>
      <vt:lpstr>Road Safety in the Police and Crime Plan</vt:lpstr>
      <vt:lpstr>Road Safety fits into all of the core OPCC Priorities in the Police and Crime Plan</vt:lpstr>
      <vt:lpstr>Your Priorities</vt:lpstr>
      <vt:lpstr>Guidance Notes</vt:lpstr>
      <vt:lpstr>What we are looking for…</vt:lpstr>
      <vt:lpstr>Be wary of these pitfalls…</vt:lpstr>
      <vt:lpstr>Our Expectations of Grant Recipients</vt:lpstr>
      <vt:lpstr>Application – Documentation to Submit</vt:lpstr>
      <vt:lpstr>Evaluation</vt:lpstr>
      <vt:lpstr>Timeline</vt:lpstr>
      <vt:lpstr>Thank-you for listening!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Safety Grant</dc:title>
  <dc:creator>Simkin,Abigail 6091</dc:creator>
  <cp:lastModifiedBy>Tipton,Neil 5366</cp:lastModifiedBy>
  <cp:revision>16</cp:revision>
  <dcterms:created xsi:type="dcterms:W3CDTF">2019-04-01T15:04:51Z</dcterms:created>
  <dcterms:modified xsi:type="dcterms:W3CDTF">2019-04-23T10:55:56Z</dcterms:modified>
</cp:coreProperties>
</file>